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9" r:id="rId4"/>
    <p:sldId id="258" r:id="rId5"/>
    <p:sldId id="276" r:id="rId6"/>
    <p:sldId id="260" r:id="rId7"/>
    <p:sldId id="261" r:id="rId8"/>
    <p:sldId id="273" r:id="rId9"/>
    <p:sldId id="263" r:id="rId10"/>
    <p:sldId id="264" r:id="rId11"/>
    <p:sldId id="265" r:id="rId12"/>
    <p:sldId id="266" r:id="rId13"/>
    <p:sldId id="267" r:id="rId14"/>
    <p:sldId id="268" r:id="rId15"/>
    <p:sldId id="269" r:id="rId16"/>
    <p:sldId id="274" r:id="rId17"/>
    <p:sldId id="270" r:id="rId18"/>
    <p:sldId id="275"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0B1EE-DDE2-4C74-99B4-B45EB320044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0DC9EFA-3555-457E-997F-68DBC1249DE9}">
      <dgm:prSet/>
      <dgm:spPr/>
      <dgm:t>
        <a:bodyPr/>
        <a:lstStyle/>
        <a:p>
          <a:r>
            <a:rPr lang="en-US"/>
            <a:t>In order to select the best model that accurately predicts the population of a song, we need to select one which has a high R2 Score and low RMSW and MAPE scores.</a:t>
          </a:r>
        </a:p>
      </dgm:t>
    </dgm:pt>
    <dgm:pt modelId="{EE380D3A-152A-41C3-9469-F476129F8C62}" type="parTrans" cxnId="{2D17290B-F1CE-4CAD-966F-EB536B13CF08}">
      <dgm:prSet/>
      <dgm:spPr/>
      <dgm:t>
        <a:bodyPr/>
        <a:lstStyle/>
        <a:p>
          <a:endParaRPr lang="en-US"/>
        </a:p>
      </dgm:t>
    </dgm:pt>
    <dgm:pt modelId="{F860211C-A2AE-403E-A9D4-7A0D0FC52490}" type="sibTrans" cxnId="{2D17290B-F1CE-4CAD-966F-EB536B13CF08}">
      <dgm:prSet/>
      <dgm:spPr/>
      <dgm:t>
        <a:bodyPr/>
        <a:lstStyle/>
        <a:p>
          <a:endParaRPr lang="en-US"/>
        </a:p>
      </dgm:t>
    </dgm:pt>
    <dgm:pt modelId="{3319613C-57F1-4474-9C8C-1A4CFEA1D487}">
      <dgm:prSet/>
      <dgm:spPr/>
      <dgm:t>
        <a:bodyPr/>
        <a:lstStyle/>
        <a:p>
          <a:r>
            <a:rPr lang="en-US"/>
            <a:t>As seen from the output displayed, the Random Forest Regressor Model has the ideal R2, RMSE and MAPE scores. Hence, we can conclude that it is the best model for predicting the popularity of a song based for our dataset.</a:t>
          </a:r>
        </a:p>
      </dgm:t>
    </dgm:pt>
    <dgm:pt modelId="{BC62CBAB-6345-4171-898C-4C83FE3AD0E5}" type="parTrans" cxnId="{408CB1F8-91D7-4DEE-9AC3-D96E8D05A43E}">
      <dgm:prSet/>
      <dgm:spPr/>
      <dgm:t>
        <a:bodyPr/>
        <a:lstStyle/>
        <a:p>
          <a:endParaRPr lang="en-US"/>
        </a:p>
      </dgm:t>
    </dgm:pt>
    <dgm:pt modelId="{56CC35A2-0949-42D9-8C9E-1369C8C84519}" type="sibTrans" cxnId="{408CB1F8-91D7-4DEE-9AC3-D96E8D05A43E}">
      <dgm:prSet/>
      <dgm:spPr/>
      <dgm:t>
        <a:bodyPr/>
        <a:lstStyle/>
        <a:p>
          <a:endParaRPr lang="en-US"/>
        </a:p>
      </dgm:t>
    </dgm:pt>
    <dgm:pt modelId="{0DE27D31-00B2-4E13-A8C8-BA5BCFEC4981}" type="pres">
      <dgm:prSet presAssocID="{2A00B1EE-DDE2-4C74-99B4-B45EB320044A}" presName="hierChild1" presStyleCnt="0">
        <dgm:presLayoutVars>
          <dgm:chPref val="1"/>
          <dgm:dir/>
          <dgm:animOne val="branch"/>
          <dgm:animLvl val="lvl"/>
          <dgm:resizeHandles/>
        </dgm:presLayoutVars>
      </dgm:prSet>
      <dgm:spPr/>
    </dgm:pt>
    <dgm:pt modelId="{6FFBA2B2-D832-4FE9-810A-DA2408A185B7}" type="pres">
      <dgm:prSet presAssocID="{00DC9EFA-3555-457E-997F-68DBC1249DE9}" presName="hierRoot1" presStyleCnt="0"/>
      <dgm:spPr/>
    </dgm:pt>
    <dgm:pt modelId="{40C9E353-4FB4-4F65-A832-49E823A165BE}" type="pres">
      <dgm:prSet presAssocID="{00DC9EFA-3555-457E-997F-68DBC1249DE9}" presName="composite" presStyleCnt="0"/>
      <dgm:spPr/>
    </dgm:pt>
    <dgm:pt modelId="{E738CFE6-FEAB-43E6-B978-ACFECF130369}" type="pres">
      <dgm:prSet presAssocID="{00DC9EFA-3555-457E-997F-68DBC1249DE9}" presName="background" presStyleLbl="node0" presStyleIdx="0" presStyleCnt="2"/>
      <dgm:spPr/>
    </dgm:pt>
    <dgm:pt modelId="{8386D263-BFB8-440F-9A00-CA723FE17E21}" type="pres">
      <dgm:prSet presAssocID="{00DC9EFA-3555-457E-997F-68DBC1249DE9}" presName="text" presStyleLbl="fgAcc0" presStyleIdx="0" presStyleCnt="2">
        <dgm:presLayoutVars>
          <dgm:chPref val="3"/>
        </dgm:presLayoutVars>
      </dgm:prSet>
      <dgm:spPr/>
    </dgm:pt>
    <dgm:pt modelId="{80BD5061-7972-4784-8DB6-05542DEEAD5A}" type="pres">
      <dgm:prSet presAssocID="{00DC9EFA-3555-457E-997F-68DBC1249DE9}" presName="hierChild2" presStyleCnt="0"/>
      <dgm:spPr/>
    </dgm:pt>
    <dgm:pt modelId="{5A3A39C9-0065-496D-8423-06FE53D7406A}" type="pres">
      <dgm:prSet presAssocID="{3319613C-57F1-4474-9C8C-1A4CFEA1D487}" presName="hierRoot1" presStyleCnt="0"/>
      <dgm:spPr/>
    </dgm:pt>
    <dgm:pt modelId="{B7DDA292-9803-409E-A5C5-29AC57739500}" type="pres">
      <dgm:prSet presAssocID="{3319613C-57F1-4474-9C8C-1A4CFEA1D487}" presName="composite" presStyleCnt="0"/>
      <dgm:spPr/>
    </dgm:pt>
    <dgm:pt modelId="{A165C4A6-2A4A-4AE3-9B9B-5B751A987510}" type="pres">
      <dgm:prSet presAssocID="{3319613C-57F1-4474-9C8C-1A4CFEA1D487}" presName="background" presStyleLbl="node0" presStyleIdx="1" presStyleCnt="2"/>
      <dgm:spPr/>
    </dgm:pt>
    <dgm:pt modelId="{8CB3562A-C2CE-42E4-8037-ED4EB087B43E}" type="pres">
      <dgm:prSet presAssocID="{3319613C-57F1-4474-9C8C-1A4CFEA1D487}" presName="text" presStyleLbl="fgAcc0" presStyleIdx="1" presStyleCnt="2">
        <dgm:presLayoutVars>
          <dgm:chPref val="3"/>
        </dgm:presLayoutVars>
      </dgm:prSet>
      <dgm:spPr/>
    </dgm:pt>
    <dgm:pt modelId="{2C6277EA-3DF3-4C3B-BA47-2350A45AFD42}" type="pres">
      <dgm:prSet presAssocID="{3319613C-57F1-4474-9C8C-1A4CFEA1D487}" presName="hierChild2" presStyleCnt="0"/>
      <dgm:spPr/>
    </dgm:pt>
  </dgm:ptLst>
  <dgm:cxnLst>
    <dgm:cxn modelId="{2D17290B-F1CE-4CAD-966F-EB536B13CF08}" srcId="{2A00B1EE-DDE2-4C74-99B4-B45EB320044A}" destId="{00DC9EFA-3555-457E-997F-68DBC1249DE9}" srcOrd="0" destOrd="0" parTransId="{EE380D3A-152A-41C3-9469-F476129F8C62}" sibTransId="{F860211C-A2AE-403E-A9D4-7A0D0FC52490}"/>
    <dgm:cxn modelId="{9D3362B4-CE86-4B0F-A056-A3DB5656917B}" type="presOf" srcId="{3319613C-57F1-4474-9C8C-1A4CFEA1D487}" destId="{8CB3562A-C2CE-42E4-8037-ED4EB087B43E}" srcOrd="0" destOrd="0" presId="urn:microsoft.com/office/officeart/2005/8/layout/hierarchy1"/>
    <dgm:cxn modelId="{296594C6-1A9C-4703-9B08-1D09AC331590}" type="presOf" srcId="{00DC9EFA-3555-457E-997F-68DBC1249DE9}" destId="{8386D263-BFB8-440F-9A00-CA723FE17E21}" srcOrd="0" destOrd="0" presId="urn:microsoft.com/office/officeart/2005/8/layout/hierarchy1"/>
    <dgm:cxn modelId="{DF7BEAE6-2969-493A-A6D2-77B8BFE4C1AF}" type="presOf" srcId="{2A00B1EE-DDE2-4C74-99B4-B45EB320044A}" destId="{0DE27D31-00B2-4E13-A8C8-BA5BCFEC4981}" srcOrd="0" destOrd="0" presId="urn:microsoft.com/office/officeart/2005/8/layout/hierarchy1"/>
    <dgm:cxn modelId="{408CB1F8-91D7-4DEE-9AC3-D96E8D05A43E}" srcId="{2A00B1EE-DDE2-4C74-99B4-B45EB320044A}" destId="{3319613C-57F1-4474-9C8C-1A4CFEA1D487}" srcOrd="1" destOrd="0" parTransId="{BC62CBAB-6345-4171-898C-4C83FE3AD0E5}" sibTransId="{56CC35A2-0949-42D9-8C9E-1369C8C84519}"/>
    <dgm:cxn modelId="{1365E212-6726-4A42-908D-094E81646AFC}" type="presParOf" srcId="{0DE27D31-00B2-4E13-A8C8-BA5BCFEC4981}" destId="{6FFBA2B2-D832-4FE9-810A-DA2408A185B7}" srcOrd="0" destOrd="0" presId="urn:microsoft.com/office/officeart/2005/8/layout/hierarchy1"/>
    <dgm:cxn modelId="{1B71108A-85E0-4226-AC3D-9C9A11E3FF60}" type="presParOf" srcId="{6FFBA2B2-D832-4FE9-810A-DA2408A185B7}" destId="{40C9E353-4FB4-4F65-A832-49E823A165BE}" srcOrd="0" destOrd="0" presId="urn:microsoft.com/office/officeart/2005/8/layout/hierarchy1"/>
    <dgm:cxn modelId="{EECCEB28-0D1B-42FD-9CAA-955B733914F7}" type="presParOf" srcId="{40C9E353-4FB4-4F65-A832-49E823A165BE}" destId="{E738CFE6-FEAB-43E6-B978-ACFECF130369}" srcOrd="0" destOrd="0" presId="urn:microsoft.com/office/officeart/2005/8/layout/hierarchy1"/>
    <dgm:cxn modelId="{E3FAF7F9-2799-454E-AF85-70528FE805D7}" type="presParOf" srcId="{40C9E353-4FB4-4F65-A832-49E823A165BE}" destId="{8386D263-BFB8-440F-9A00-CA723FE17E21}" srcOrd="1" destOrd="0" presId="urn:microsoft.com/office/officeart/2005/8/layout/hierarchy1"/>
    <dgm:cxn modelId="{3E9FF231-BECE-4182-B00A-5AC0DE87480B}" type="presParOf" srcId="{6FFBA2B2-D832-4FE9-810A-DA2408A185B7}" destId="{80BD5061-7972-4784-8DB6-05542DEEAD5A}" srcOrd="1" destOrd="0" presId="urn:microsoft.com/office/officeart/2005/8/layout/hierarchy1"/>
    <dgm:cxn modelId="{60CD1A62-2EB7-4C9E-AF6D-4793B2DDB513}" type="presParOf" srcId="{0DE27D31-00B2-4E13-A8C8-BA5BCFEC4981}" destId="{5A3A39C9-0065-496D-8423-06FE53D7406A}" srcOrd="1" destOrd="0" presId="urn:microsoft.com/office/officeart/2005/8/layout/hierarchy1"/>
    <dgm:cxn modelId="{2539406D-20D4-45E5-90D7-BCB5FABB37A4}" type="presParOf" srcId="{5A3A39C9-0065-496D-8423-06FE53D7406A}" destId="{B7DDA292-9803-409E-A5C5-29AC57739500}" srcOrd="0" destOrd="0" presId="urn:microsoft.com/office/officeart/2005/8/layout/hierarchy1"/>
    <dgm:cxn modelId="{DC4B0C74-A67A-441B-85B9-A41A1119FFEB}" type="presParOf" srcId="{B7DDA292-9803-409E-A5C5-29AC57739500}" destId="{A165C4A6-2A4A-4AE3-9B9B-5B751A987510}" srcOrd="0" destOrd="0" presId="urn:microsoft.com/office/officeart/2005/8/layout/hierarchy1"/>
    <dgm:cxn modelId="{A58FA877-9930-4F03-9C04-00145D89ED60}" type="presParOf" srcId="{B7DDA292-9803-409E-A5C5-29AC57739500}" destId="{8CB3562A-C2CE-42E4-8037-ED4EB087B43E}" srcOrd="1" destOrd="0" presId="urn:microsoft.com/office/officeart/2005/8/layout/hierarchy1"/>
    <dgm:cxn modelId="{26D09C7F-D18A-4ABE-833C-236C90C49011}" type="presParOf" srcId="{5A3A39C9-0065-496D-8423-06FE53D7406A}" destId="{2C6277EA-3DF3-4C3B-BA47-2350A45AFD4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CFE6-FEAB-43E6-B978-ACFECF130369}">
      <dsp:nvSpPr>
        <dsp:cNvPr id="0" name=""/>
        <dsp:cNvSpPr/>
      </dsp:nvSpPr>
      <dsp:spPr>
        <a:xfrm>
          <a:off x="1287764" y="1058"/>
          <a:ext cx="3531385" cy="2242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6D263-BFB8-440F-9A00-CA723FE17E21}">
      <dsp:nvSpPr>
        <dsp:cNvPr id="0" name=""/>
        <dsp:cNvSpPr/>
      </dsp:nvSpPr>
      <dsp:spPr>
        <a:xfrm>
          <a:off x="1680141" y="373815"/>
          <a:ext cx="3531385" cy="22424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 order to select the best model that accurately predicts the population of a song, we need to select one which has a high R2 Score and low RMSW and MAPE scores.</a:t>
          </a:r>
        </a:p>
      </dsp:txBody>
      <dsp:txXfrm>
        <a:off x="1745820" y="439494"/>
        <a:ext cx="3400027" cy="2111071"/>
      </dsp:txXfrm>
    </dsp:sp>
    <dsp:sp modelId="{A165C4A6-2A4A-4AE3-9B9B-5B751A987510}">
      <dsp:nvSpPr>
        <dsp:cNvPr id="0" name=""/>
        <dsp:cNvSpPr/>
      </dsp:nvSpPr>
      <dsp:spPr>
        <a:xfrm>
          <a:off x="5603903" y="1058"/>
          <a:ext cx="3531385" cy="22424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3562A-C2CE-42E4-8037-ED4EB087B43E}">
      <dsp:nvSpPr>
        <dsp:cNvPr id="0" name=""/>
        <dsp:cNvSpPr/>
      </dsp:nvSpPr>
      <dsp:spPr>
        <a:xfrm>
          <a:off x="5996279" y="373815"/>
          <a:ext cx="3531385" cy="22424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As seen from the output displayed, the Random Forest Regressor Model has the ideal R2, RMSE and MAPE scores. Hence, we can conclude that it is the best model for predicting the popularity of a song based for our dataset.</a:t>
          </a:r>
        </a:p>
      </dsp:txBody>
      <dsp:txXfrm>
        <a:off x="6061958" y="439494"/>
        <a:ext cx="3400027" cy="21110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4F816-1639-4B56-A74D-2F9D13C377BF}"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D00FF-FC1A-4EAA-B212-792FD15CF733}" type="slidenum">
              <a:rPr lang="en-US" smtClean="0"/>
              <a:t>‹#›</a:t>
            </a:fld>
            <a:endParaRPr lang="en-US"/>
          </a:p>
        </p:txBody>
      </p:sp>
    </p:spTree>
    <p:extLst>
      <p:ext uri="{BB962C8B-B14F-4D97-AF65-F5344CB8AC3E}">
        <p14:creationId xmlns:p14="http://schemas.microsoft.com/office/powerpoint/2010/main" val="1414999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7380-07E3-EBFB-57ED-0AD7A78DD2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E41483-4EFA-F151-CE61-746B52CA6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2B6BA7-2A56-3731-45D0-EF0C5C992385}"/>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43F85560-C573-1FB7-30E8-2C327405E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567DD-72EC-7569-21BC-B18D7768057C}"/>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153780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ED7A-0DAB-E857-E68E-2224B7C1B8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E5B18-9880-1BF6-83D1-C70FFDD2E6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9A237-89C7-39E7-FBF4-59A079BFCDFE}"/>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11166524-A40E-2928-B109-1922EADB4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61F5D-DC5D-8BE9-A52B-ECCA20042E7C}"/>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422508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9CEA65-6C14-11E3-FD44-F653FAF477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A26818-40EF-DDCE-E401-883BBFF0D5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BAD5F-40C7-BD50-F1A6-C1BB2F55ECC8}"/>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9D56D4A1-6F94-DBC9-57B5-AD74826A7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5C2E9-F3A4-9666-4BCF-A8E0D64181C3}"/>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210486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AFCC-AC8D-0F8A-DFD4-69D7D358A6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D4064-B9E7-FB51-1E28-BC78E6E0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DB5B3-0297-2220-C303-C5AFA29D8592}"/>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74152C8D-B6F6-AE36-CBAB-6ACB28E59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BA8A3-DD2C-9FE8-5C74-C58EFE445E19}"/>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270777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9D79-06AC-153C-23D6-8760FB8A9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CCE00-5623-ACA5-6374-965893AED4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605DF1-95DB-3314-77B4-C56272255B47}"/>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07891CCD-41B6-DEF0-B237-E6E91B847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A6F3B-8420-5AD2-AB9B-AD555816DD38}"/>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286778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2784-C34D-29A9-3E04-6532351389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B55DE-F6AD-A2ED-431E-1B509A728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CDD6-BBF6-045F-AFB9-84C95A266C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969206-917B-3989-6717-BAF358A5AF50}"/>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6" name="Footer Placeholder 5">
            <a:extLst>
              <a:ext uri="{FF2B5EF4-FFF2-40B4-BE49-F238E27FC236}">
                <a16:creationId xmlns:a16="http://schemas.microsoft.com/office/drawing/2014/main" id="{D08076D2-AB2E-984F-B18E-B0F1E3E72D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AEA31-0208-9176-2079-72DC9758286F}"/>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32419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42D5-CDB1-90AD-491E-0D563982DB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D94FD0-2039-5D88-B1A0-88825916AC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62856-C402-D68B-BED0-86315638E3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41F8A1-4A33-A5FD-6B55-FD40C17EA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2192E-8875-9989-5F11-C4FE27DE01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8577B-566A-527D-0B22-0B98C9671147}"/>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8" name="Footer Placeholder 7">
            <a:extLst>
              <a:ext uri="{FF2B5EF4-FFF2-40B4-BE49-F238E27FC236}">
                <a16:creationId xmlns:a16="http://schemas.microsoft.com/office/drawing/2014/main" id="{6394EEAC-B954-F604-5F3B-0C1E74D244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B5838-0A99-0794-8E47-32F5FAE3D998}"/>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10590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00FE-776E-A801-FAFD-A6CADABD3A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BCD390-E249-56A1-154C-283653755099}"/>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4" name="Footer Placeholder 3">
            <a:extLst>
              <a:ext uri="{FF2B5EF4-FFF2-40B4-BE49-F238E27FC236}">
                <a16:creationId xmlns:a16="http://schemas.microsoft.com/office/drawing/2014/main" id="{E31915A1-3E06-98D8-5D7A-F3204AB90D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C97C3A-4D86-BC91-4F67-D6BA95F42579}"/>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347256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ADDCF-2852-8633-021D-B474460E3389}"/>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3" name="Footer Placeholder 2">
            <a:extLst>
              <a:ext uri="{FF2B5EF4-FFF2-40B4-BE49-F238E27FC236}">
                <a16:creationId xmlns:a16="http://schemas.microsoft.com/office/drawing/2014/main" id="{6880EEFA-0C3F-9606-797D-9CAACEADEB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DE7BCF-2FE7-105C-5585-2A7B3EA2420F}"/>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335413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7781-304D-C58B-FFF9-66E372B5D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6B0045-0114-30A4-259C-11E5D60B02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878BB2-CE75-E5CC-586A-F85E02BE8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9938E-9C57-5611-EEA7-135EC0DACB80}"/>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6" name="Footer Placeholder 5">
            <a:extLst>
              <a:ext uri="{FF2B5EF4-FFF2-40B4-BE49-F238E27FC236}">
                <a16:creationId xmlns:a16="http://schemas.microsoft.com/office/drawing/2014/main" id="{37490DEF-E243-328E-8561-C82C03E6F6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4C174-A531-7307-78CA-349DB7C85BB9}"/>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1153113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BEE5-2BD1-CD86-3ED6-22B9CF36C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EF4806-D7A6-3FBC-3DE4-688573B075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24BE6B-C43A-7308-D27E-B7D557CB0D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23B1F-DBA6-D557-FC15-013412A73EBE}"/>
              </a:ext>
            </a:extLst>
          </p:cNvPr>
          <p:cNvSpPr>
            <a:spLocks noGrp="1"/>
          </p:cNvSpPr>
          <p:nvPr>
            <p:ph type="dt" sz="half" idx="10"/>
          </p:nvPr>
        </p:nvSpPr>
        <p:spPr/>
        <p:txBody>
          <a:bodyPr/>
          <a:lstStyle/>
          <a:p>
            <a:fld id="{CB5D48A4-E0A3-4FC3-A14D-34E4A37414FB}" type="datetimeFigureOut">
              <a:rPr lang="en-US" smtClean="0"/>
              <a:t>12/12/2022</a:t>
            </a:fld>
            <a:endParaRPr lang="en-US"/>
          </a:p>
        </p:txBody>
      </p:sp>
      <p:sp>
        <p:nvSpPr>
          <p:cNvPr id="6" name="Footer Placeholder 5">
            <a:extLst>
              <a:ext uri="{FF2B5EF4-FFF2-40B4-BE49-F238E27FC236}">
                <a16:creationId xmlns:a16="http://schemas.microsoft.com/office/drawing/2014/main" id="{5824FD1B-B2EA-38BD-C064-869399026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34B7FF-065B-7B20-EB8B-285C0A3FE8D5}"/>
              </a:ext>
            </a:extLst>
          </p:cNvPr>
          <p:cNvSpPr>
            <a:spLocks noGrp="1"/>
          </p:cNvSpPr>
          <p:nvPr>
            <p:ph type="sldNum" sz="quarter" idx="12"/>
          </p:nvPr>
        </p:nvSpPr>
        <p:spPr/>
        <p:txBody>
          <a:bodyPr/>
          <a:lstStyle/>
          <a:p>
            <a:fld id="{F317A5C5-3358-497E-A725-7F93985BAFFF}" type="slidenum">
              <a:rPr lang="en-US" smtClean="0"/>
              <a:t>‹#›</a:t>
            </a:fld>
            <a:endParaRPr lang="en-US"/>
          </a:p>
        </p:txBody>
      </p:sp>
    </p:spTree>
    <p:extLst>
      <p:ext uri="{BB962C8B-B14F-4D97-AF65-F5344CB8AC3E}">
        <p14:creationId xmlns:p14="http://schemas.microsoft.com/office/powerpoint/2010/main" val="1609637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3C13D-6453-CCAB-39A5-C4F1AB3C0C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2FF2B-DCD0-739E-9866-069371835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60533-ED91-3F88-7417-BF94DB975D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5D48A4-E0A3-4FC3-A14D-34E4A37414FB}" type="datetimeFigureOut">
              <a:rPr lang="en-US" smtClean="0"/>
              <a:t>12/12/2022</a:t>
            </a:fld>
            <a:endParaRPr lang="en-US"/>
          </a:p>
        </p:txBody>
      </p:sp>
      <p:sp>
        <p:nvSpPr>
          <p:cNvPr id="5" name="Footer Placeholder 4">
            <a:extLst>
              <a:ext uri="{FF2B5EF4-FFF2-40B4-BE49-F238E27FC236}">
                <a16:creationId xmlns:a16="http://schemas.microsoft.com/office/drawing/2014/main" id="{BF387974-A3DA-8A75-5279-6883FB86B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F38EDF-2791-8BE8-52D1-F6C65FFD9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7A5C5-3358-497E-A725-7F93985BAFFF}" type="slidenum">
              <a:rPr lang="en-US" smtClean="0"/>
              <a:t>‹#›</a:t>
            </a:fld>
            <a:endParaRPr lang="en-US"/>
          </a:p>
        </p:txBody>
      </p:sp>
    </p:spTree>
    <p:extLst>
      <p:ext uri="{BB962C8B-B14F-4D97-AF65-F5344CB8AC3E}">
        <p14:creationId xmlns:p14="http://schemas.microsoft.com/office/powerpoint/2010/main" val="2153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technofaq.org/posts/2020/10/tunelf-spotify-music-converter-download-spotify-songs-to-mp3/"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allpapercave.com/spotify-wallpapers" TargetMode="External"/><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wired.it/economia/finanza/2016/03/30/spotify-miliard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20/10/tunelf-spotify-music-converter-download-spotify-songs-to-mp3/"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technofaq.org/posts/2020/10/tunelf-spotify-music-converter-download-spotify-songs-to-mp3/"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wired.it/economia/finanza/2016/03/30/spotify-miliard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keuseof.com/tag/myths-about-spotify-busted/" TargetMode="External"/><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6094AEE5-B124-792F-B5AA-EF7B349E65A2}"/>
              </a:ext>
            </a:extLst>
          </p:cNvPr>
          <p:cNvSpPr>
            <a:spLocks noGrp="1"/>
          </p:cNvSpPr>
          <p:nvPr>
            <p:ph type="title"/>
          </p:nvPr>
        </p:nvSpPr>
        <p:spPr>
          <a:xfrm>
            <a:off x="416538" y="302507"/>
            <a:ext cx="4690672" cy="1981981"/>
          </a:xfrm>
        </p:spPr>
        <p:txBody>
          <a:bodyPr vert="horz" lIns="91440" tIns="45720" rIns="91440" bIns="45720" rtlCol="0" anchor="b">
            <a:normAutofit/>
          </a:bodyPr>
          <a:lstStyle/>
          <a:p>
            <a:pPr algn="ctr"/>
            <a:r>
              <a:rPr lang="en-US" b="1" dirty="0">
                <a:solidFill>
                  <a:schemeClr val="accent6">
                    <a:lumMod val="50000"/>
                  </a:schemeClr>
                </a:solidFill>
              </a:rPr>
              <a:t>Spotify- Trend and Sentiment Analysis with Recommendation System</a:t>
            </a:r>
            <a:endParaRPr lang="en-US" sz="7200" dirty="0">
              <a:solidFill>
                <a:schemeClr val="accent6">
                  <a:lumMod val="50000"/>
                </a:schemeClr>
              </a:solidFill>
            </a:endParaRP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C96F9AA-5D1E-1789-E168-FF6FF977A240}"/>
              </a:ext>
            </a:extLst>
          </p:cNvPr>
          <p:cNvSpPr>
            <a:spLocks noGrp="1"/>
          </p:cNvSpPr>
          <p:nvPr>
            <p:ph type="body" sz="half" idx="2"/>
          </p:nvPr>
        </p:nvSpPr>
        <p:spPr>
          <a:xfrm>
            <a:off x="640080" y="5114071"/>
            <a:ext cx="4243589" cy="1079496"/>
          </a:xfrm>
        </p:spPr>
        <p:txBody>
          <a:bodyPr vert="horz" lIns="91440" tIns="45720" rIns="91440" bIns="45720" rtlCol="0">
            <a:normAutofit/>
          </a:bodyPr>
          <a:lstStyle/>
          <a:p>
            <a:r>
              <a:rPr lang="en-US" b="1" dirty="0"/>
              <a:t>By:</a:t>
            </a:r>
          </a:p>
          <a:p>
            <a:r>
              <a:rPr lang="en-US" b="1" dirty="0"/>
              <a:t>Rajendran Karthick Sharan</a:t>
            </a:r>
            <a:endParaRPr lang="en-US" sz="2200" dirty="0"/>
          </a:p>
        </p:txBody>
      </p:sp>
      <p:pic>
        <p:nvPicPr>
          <p:cNvPr id="4" name="Picture 3">
            <a:extLst>
              <a:ext uri="{FF2B5EF4-FFF2-40B4-BE49-F238E27FC236}">
                <a16:creationId xmlns:a16="http://schemas.microsoft.com/office/drawing/2014/main" id="{BB17EC53-12BB-63FC-4A4A-40FE778E05C3}"/>
              </a:ext>
            </a:extLst>
          </p:cNvPr>
          <p:cNvPicPr>
            <a:picLocks noChangeAspect="1"/>
          </p:cNvPicPr>
          <p:nvPr/>
        </p:nvPicPr>
        <p:blipFill rotWithShape="1">
          <a:blip r:embed="rId2"/>
          <a:srcRect l="13062" r="11711"/>
          <a:stretch/>
        </p:blipFill>
        <p:spPr>
          <a:xfrm>
            <a:off x="5320464"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0804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BF0AC7-1F73-4A5E-882F-8C2A41F1A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100C3E9-4BA5-4E23-9E21-A32E15A6822C}"/>
              </a:ext>
            </a:extLst>
          </p:cNvPr>
          <p:cNvPicPr>
            <a:picLocks noChangeAspect="1"/>
          </p:cNvPicPr>
          <p:nvPr/>
        </p:nvPicPr>
        <p:blipFill>
          <a:blip r:embed="rId2"/>
          <a:stretch>
            <a:fillRect/>
          </a:stretch>
        </p:blipFill>
        <p:spPr>
          <a:xfrm>
            <a:off x="1044110" y="934378"/>
            <a:ext cx="2966332" cy="4985433"/>
          </a:xfrm>
          <a:prstGeom prst="rect">
            <a:avLst/>
          </a:prstGeom>
          <a:effectLst>
            <a:outerShdw blurRad="406400" dist="317500" dir="5400000" sx="89000" sy="89000" rotWithShape="0">
              <a:prstClr val="black">
                <a:alpha val="15000"/>
              </a:prstClr>
            </a:outerShdw>
          </a:effectLst>
        </p:spPr>
      </p:pic>
      <p:pic>
        <p:nvPicPr>
          <p:cNvPr id="8" name="Picture 7">
            <a:extLst>
              <a:ext uri="{FF2B5EF4-FFF2-40B4-BE49-F238E27FC236}">
                <a16:creationId xmlns:a16="http://schemas.microsoft.com/office/drawing/2014/main" id="{08BD3FE1-4C78-46E5-BB98-428FEBF5AAA4}"/>
              </a:ext>
            </a:extLst>
          </p:cNvPr>
          <p:cNvPicPr>
            <a:picLocks noChangeAspect="1"/>
          </p:cNvPicPr>
          <p:nvPr/>
        </p:nvPicPr>
        <p:blipFill>
          <a:blip r:embed="rId3"/>
          <a:stretch>
            <a:fillRect/>
          </a:stretch>
        </p:blipFill>
        <p:spPr>
          <a:xfrm>
            <a:off x="4304306" y="204497"/>
            <a:ext cx="4449040" cy="3815053"/>
          </a:xfrm>
          <a:prstGeom prst="rect">
            <a:avLst/>
          </a:prstGeom>
          <a:effectLst>
            <a:outerShdw blurRad="406400" dist="317500" dir="5400000" sx="89000" sy="89000" rotWithShape="0">
              <a:prstClr val="black">
                <a:alpha val="15000"/>
              </a:prstClr>
            </a:outerShdw>
          </a:effectLst>
        </p:spPr>
      </p:pic>
      <p:pic>
        <p:nvPicPr>
          <p:cNvPr id="3" name="Picture 2">
            <a:extLst>
              <a:ext uri="{FF2B5EF4-FFF2-40B4-BE49-F238E27FC236}">
                <a16:creationId xmlns:a16="http://schemas.microsoft.com/office/drawing/2014/main" id="{E6D95419-3E9F-4162-A441-7A30A2C1451D}"/>
              </a:ext>
            </a:extLst>
          </p:cNvPr>
          <p:cNvPicPr>
            <a:picLocks noChangeAspect="1"/>
          </p:cNvPicPr>
          <p:nvPr/>
        </p:nvPicPr>
        <p:blipFill>
          <a:blip r:embed="rId4"/>
          <a:stretch>
            <a:fillRect/>
          </a:stretch>
        </p:blipFill>
        <p:spPr>
          <a:xfrm>
            <a:off x="4332176" y="4507992"/>
            <a:ext cx="4654134" cy="1943100"/>
          </a:xfrm>
          <a:prstGeom prst="rect">
            <a:avLst/>
          </a:prstGeom>
          <a:effectLst>
            <a:outerShdw blurRad="406400" dist="317500" dir="5400000" sx="89000" sy="89000" rotWithShape="0">
              <a:prstClr val="black">
                <a:alpha val="15000"/>
              </a:prstClr>
            </a:outerShdw>
          </a:effectLst>
        </p:spPr>
      </p:pic>
      <p:sp>
        <p:nvSpPr>
          <p:cNvPr id="5" name="TextBox 4">
            <a:extLst>
              <a:ext uri="{FF2B5EF4-FFF2-40B4-BE49-F238E27FC236}">
                <a16:creationId xmlns:a16="http://schemas.microsoft.com/office/drawing/2014/main" id="{BDAD2477-A9ED-6694-6D47-9DDAC9F1F854}"/>
              </a:ext>
            </a:extLst>
          </p:cNvPr>
          <p:cNvSpPr txBox="1"/>
          <p:nvPr/>
        </p:nvSpPr>
        <p:spPr>
          <a:xfrm>
            <a:off x="8986310" y="1322775"/>
            <a:ext cx="2670905" cy="364508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solidFill>
                  <a:schemeClr val="accent6">
                    <a:lumMod val="50000"/>
                  </a:schemeClr>
                </a:solidFill>
              </a:rPr>
              <a:t>We can also observe that loudness, danceability and tempo are somewhat close to a normal distribution, this also means that the average dominates in these attributes. </a:t>
            </a:r>
            <a:endParaRPr lang="en-US" sz="2000" b="1" u="sng" dirty="0">
              <a:solidFill>
                <a:schemeClr val="accent6">
                  <a:lumMod val="50000"/>
                </a:schemeClr>
              </a:solidFill>
            </a:endParaRPr>
          </a:p>
        </p:txBody>
      </p:sp>
    </p:spTree>
    <p:extLst>
      <p:ext uri="{BB962C8B-B14F-4D97-AF65-F5344CB8AC3E}">
        <p14:creationId xmlns:p14="http://schemas.microsoft.com/office/powerpoint/2010/main" val="2561803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48B3-9C25-84FF-60F2-E4168194E6BC}"/>
              </a:ext>
            </a:extLst>
          </p:cNvPr>
          <p:cNvSpPr>
            <a:spLocks noGrp="1"/>
          </p:cNvSpPr>
          <p:nvPr>
            <p:ph type="title"/>
          </p:nvPr>
        </p:nvSpPr>
        <p:spPr>
          <a:xfrm>
            <a:off x="838200" y="365125"/>
            <a:ext cx="10515600" cy="700195"/>
          </a:xfrm>
        </p:spPr>
        <p:txBody>
          <a:bodyPr>
            <a:noAutofit/>
          </a:bodyPr>
          <a:lstStyle/>
          <a:p>
            <a:r>
              <a:rPr lang="en-US" sz="2400" b="1" dirty="0">
                <a:solidFill>
                  <a:schemeClr val="accent6">
                    <a:lumMod val="50000"/>
                  </a:schemeClr>
                </a:solidFill>
                <a:effectLst>
                  <a:outerShdw blurRad="38100" dist="38100" dir="2700000" algn="tl">
                    <a:srgbClr val="000000">
                      <a:alpha val="43137"/>
                    </a:srgbClr>
                  </a:outerShdw>
                </a:effectLst>
              </a:rPr>
              <a:t>Checking the variables for Skew and observing new values after power transformation</a:t>
            </a:r>
          </a:p>
        </p:txBody>
      </p:sp>
      <p:pic>
        <p:nvPicPr>
          <p:cNvPr id="5" name="Content Placeholder 4">
            <a:extLst>
              <a:ext uri="{FF2B5EF4-FFF2-40B4-BE49-F238E27FC236}">
                <a16:creationId xmlns:a16="http://schemas.microsoft.com/office/drawing/2014/main" id="{854585EF-5302-0D12-DEA5-65A418E68806}"/>
              </a:ext>
            </a:extLst>
          </p:cNvPr>
          <p:cNvPicPr>
            <a:picLocks noGrp="1" noChangeAspect="1"/>
          </p:cNvPicPr>
          <p:nvPr>
            <p:ph idx="1"/>
          </p:nvPr>
        </p:nvPicPr>
        <p:blipFill>
          <a:blip r:embed="rId4"/>
          <a:stretch>
            <a:fillRect/>
          </a:stretch>
        </p:blipFill>
        <p:spPr>
          <a:xfrm>
            <a:off x="450728" y="3884740"/>
            <a:ext cx="2301439" cy="2537680"/>
          </a:xfrm>
          <a:effectLst>
            <a:outerShdw blurRad="50800" dist="50800" dir="5400000" algn="ctr" rotWithShape="0">
              <a:schemeClr val="accent6">
                <a:lumMod val="50000"/>
              </a:schemeClr>
            </a:outerShdw>
          </a:effectLst>
        </p:spPr>
      </p:pic>
      <p:sp>
        <p:nvSpPr>
          <p:cNvPr id="6" name="TextBox 5">
            <a:extLst>
              <a:ext uri="{FF2B5EF4-FFF2-40B4-BE49-F238E27FC236}">
                <a16:creationId xmlns:a16="http://schemas.microsoft.com/office/drawing/2014/main" id="{7EB45AD1-661D-8FC6-489B-B2BEC639404D}"/>
              </a:ext>
            </a:extLst>
          </p:cNvPr>
          <p:cNvSpPr txBox="1"/>
          <p:nvPr/>
        </p:nvSpPr>
        <p:spPr>
          <a:xfrm>
            <a:off x="450728" y="3515408"/>
            <a:ext cx="2105025" cy="369332"/>
          </a:xfrm>
          <a:prstGeom prst="rect">
            <a:avLst/>
          </a:prstGeom>
          <a:noFill/>
        </p:spPr>
        <p:txBody>
          <a:bodyPr wrap="square" rtlCol="0">
            <a:spAutoFit/>
          </a:bodyPr>
          <a:lstStyle/>
          <a:p>
            <a:r>
              <a:rPr lang="en-US" dirty="0"/>
              <a:t>Initial Skew </a:t>
            </a:r>
          </a:p>
        </p:txBody>
      </p:sp>
      <p:pic>
        <p:nvPicPr>
          <p:cNvPr id="8" name="Picture 7">
            <a:extLst>
              <a:ext uri="{FF2B5EF4-FFF2-40B4-BE49-F238E27FC236}">
                <a16:creationId xmlns:a16="http://schemas.microsoft.com/office/drawing/2014/main" id="{74DA01B9-BE7D-2A01-F675-E09A430BD20C}"/>
              </a:ext>
            </a:extLst>
          </p:cNvPr>
          <p:cNvPicPr>
            <a:picLocks noChangeAspect="1"/>
          </p:cNvPicPr>
          <p:nvPr/>
        </p:nvPicPr>
        <p:blipFill>
          <a:blip r:embed="rId5"/>
          <a:stretch>
            <a:fillRect/>
          </a:stretch>
        </p:blipFill>
        <p:spPr>
          <a:xfrm>
            <a:off x="450728" y="1600724"/>
            <a:ext cx="8740897" cy="1531753"/>
          </a:xfrm>
          <a:prstGeom prst="rect">
            <a:avLst/>
          </a:prstGeom>
          <a:effectLst>
            <a:outerShdw blurRad="50800" dist="50800" dir="5400000" algn="ctr" rotWithShape="0">
              <a:schemeClr val="accent6">
                <a:lumMod val="50000"/>
              </a:schemeClr>
            </a:outerShdw>
          </a:effectLst>
        </p:spPr>
      </p:pic>
      <p:sp>
        <p:nvSpPr>
          <p:cNvPr id="9" name="TextBox 8">
            <a:extLst>
              <a:ext uri="{FF2B5EF4-FFF2-40B4-BE49-F238E27FC236}">
                <a16:creationId xmlns:a16="http://schemas.microsoft.com/office/drawing/2014/main" id="{E06B0586-BF26-BCCA-BCE3-AACBDDF00BF5}"/>
              </a:ext>
            </a:extLst>
          </p:cNvPr>
          <p:cNvSpPr txBox="1"/>
          <p:nvPr/>
        </p:nvSpPr>
        <p:spPr>
          <a:xfrm>
            <a:off x="450728" y="1224593"/>
            <a:ext cx="3676650" cy="369332"/>
          </a:xfrm>
          <a:prstGeom prst="rect">
            <a:avLst/>
          </a:prstGeom>
          <a:noFill/>
        </p:spPr>
        <p:txBody>
          <a:bodyPr wrap="square" rtlCol="0">
            <a:spAutoFit/>
          </a:bodyPr>
          <a:lstStyle/>
          <a:p>
            <a:r>
              <a:rPr lang="en-US" dirty="0"/>
              <a:t>Performing Power Transformation</a:t>
            </a:r>
          </a:p>
        </p:txBody>
      </p:sp>
      <p:pic>
        <p:nvPicPr>
          <p:cNvPr id="11" name="Picture 10">
            <a:extLst>
              <a:ext uri="{FF2B5EF4-FFF2-40B4-BE49-F238E27FC236}">
                <a16:creationId xmlns:a16="http://schemas.microsoft.com/office/drawing/2014/main" id="{9EC5E896-FBD6-758A-F895-7E7FB920B392}"/>
              </a:ext>
            </a:extLst>
          </p:cNvPr>
          <p:cNvPicPr>
            <a:picLocks noChangeAspect="1"/>
          </p:cNvPicPr>
          <p:nvPr/>
        </p:nvPicPr>
        <p:blipFill>
          <a:blip r:embed="rId6"/>
          <a:stretch>
            <a:fillRect/>
          </a:stretch>
        </p:blipFill>
        <p:spPr>
          <a:xfrm>
            <a:off x="3478071" y="3276956"/>
            <a:ext cx="1867062" cy="3215919"/>
          </a:xfrm>
          <a:prstGeom prst="rect">
            <a:avLst/>
          </a:prstGeom>
          <a:effectLst>
            <a:outerShdw blurRad="50800" dist="50800" dir="5400000" algn="ctr" rotWithShape="0">
              <a:schemeClr val="accent6">
                <a:lumMod val="50000"/>
              </a:schemeClr>
            </a:outerShdw>
          </a:effectLst>
        </p:spPr>
      </p:pic>
      <p:sp>
        <p:nvSpPr>
          <p:cNvPr id="12" name="TextBox 11">
            <a:extLst>
              <a:ext uri="{FF2B5EF4-FFF2-40B4-BE49-F238E27FC236}">
                <a16:creationId xmlns:a16="http://schemas.microsoft.com/office/drawing/2014/main" id="{11FADC37-0984-DFF5-0ECE-3DB2F4DB8E4B}"/>
              </a:ext>
            </a:extLst>
          </p:cNvPr>
          <p:cNvSpPr txBox="1"/>
          <p:nvPr/>
        </p:nvSpPr>
        <p:spPr>
          <a:xfrm>
            <a:off x="5553075" y="6053088"/>
            <a:ext cx="3486150" cy="369332"/>
          </a:xfrm>
          <a:prstGeom prst="rect">
            <a:avLst/>
          </a:prstGeom>
          <a:noFill/>
        </p:spPr>
        <p:txBody>
          <a:bodyPr wrap="square" rtlCol="0">
            <a:spAutoFit/>
          </a:bodyPr>
          <a:lstStyle/>
          <a:p>
            <a:r>
              <a:rPr lang="en-US" dirty="0"/>
              <a:t>Skew post Power Transformation</a:t>
            </a:r>
          </a:p>
        </p:txBody>
      </p:sp>
      <p:sp>
        <p:nvSpPr>
          <p:cNvPr id="13" name="TextBox 12">
            <a:extLst>
              <a:ext uri="{FF2B5EF4-FFF2-40B4-BE49-F238E27FC236}">
                <a16:creationId xmlns:a16="http://schemas.microsoft.com/office/drawing/2014/main" id="{C07F86AA-CD77-8040-BA67-2B93DA3140F9}"/>
              </a:ext>
            </a:extLst>
          </p:cNvPr>
          <p:cNvSpPr txBox="1"/>
          <p:nvPr/>
        </p:nvSpPr>
        <p:spPr>
          <a:xfrm>
            <a:off x="6419850" y="3926631"/>
            <a:ext cx="5321422" cy="1200329"/>
          </a:xfrm>
          <a:prstGeom prst="rect">
            <a:avLst/>
          </a:prstGeom>
          <a:noFill/>
        </p:spPr>
        <p:txBody>
          <a:bodyPr wrap="square" rtlCol="0">
            <a:spAutoFit/>
          </a:bodyPr>
          <a:lstStyle/>
          <a:p>
            <a:r>
              <a:rPr lang="en-US" dirty="0">
                <a:solidFill>
                  <a:schemeClr val="accent6">
                    <a:lumMod val="50000"/>
                  </a:schemeClr>
                </a:solidFill>
              </a:rPr>
              <a:t>As we can observe from the images, the skew values improve upon performing the power transformation. This will improve model performance and help us achieve better accuracy.</a:t>
            </a:r>
          </a:p>
        </p:txBody>
      </p:sp>
    </p:spTree>
    <p:extLst>
      <p:ext uri="{BB962C8B-B14F-4D97-AF65-F5344CB8AC3E}">
        <p14:creationId xmlns:p14="http://schemas.microsoft.com/office/powerpoint/2010/main" val="3453641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5429-10DE-79DF-7B7E-3B4B439BAFAA}"/>
              </a:ext>
            </a:extLst>
          </p:cNvPr>
          <p:cNvSpPr>
            <a:spLocks noGrp="1"/>
          </p:cNvSpPr>
          <p:nvPr>
            <p:ph type="title"/>
          </p:nvPr>
        </p:nvSpPr>
        <p:spPr>
          <a:xfrm>
            <a:off x="838200" y="365126"/>
            <a:ext cx="9424386" cy="522641"/>
          </a:xfrm>
        </p:spPr>
        <p:txBody>
          <a:bodyPr>
            <a:noAutofit/>
          </a:bodyPr>
          <a:lstStyle/>
          <a:p>
            <a:r>
              <a:rPr lang="en-US" sz="3200" b="1" dirty="0">
                <a:solidFill>
                  <a:schemeClr val="accent6">
                    <a:lumMod val="50000"/>
                  </a:schemeClr>
                </a:solidFill>
                <a:effectLst>
                  <a:outerShdw blurRad="38100" dist="38100" dir="2700000" algn="tl">
                    <a:srgbClr val="000000">
                      <a:alpha val="43137"/>
                    </a:srgbClr>
                  </a:outerShdw>
                </a:effectLst>
              </a:rPr>
              <a:t>Checking for Multicollinearity</a:t>
            </a:r>
          </a:p>
        </p:txBody>
      </p:sp>
      <p:pic>
        <p:nvPicPr>
          <p:cNvPr id="7" name="Picture 6">
            <a:extLst>
              <a:ext uri="{FF2B5EF4-FFF2-40B4-BE49-F238E27FC236}">
                <a16:creationId xmlns:a16="http://schemas.microsoft.com/office/drawing/2014/main" id="{06850DF7-4EC2-F736-18A8-4E0624989931}"/>
              </a:ext>
            </a:extLst>
          </p:cNvPr>
          <p:cNvPicPr>
            <a:picLocks noChangeAspect="1"/>
          </p:cNvPicPr>
          <p:nvPr/>
        </p:nvPicPr>
        <p:blipFill>
          <a:blip r:embed="rId4"/>
          <a:stretch>
            <a:fillRect/>
          </a:stretch>
        </p:blipFill>
        <p:spPr>
          <a:xfrm>
            <a:off x="348078" y="1197554"/>
            <a:ext cx="8971255" cy="5295320"/>
          </a:xfrm>
          <a:prstGeom prst="rect">
            <a:avLst/>
          </a:prstGeom>
        </p:spPr>
      </p:pic>
      <p:sp>
        <p:nvSpPr>
          <p:cNvPr id="8" name="TextBox 7">
            <a:extLst>
              <a:ext uri="{FF2B5EF4-FFF2-40B4-BE49-F238E27FC236}">
                <a16:creationId xmlns:a16="http://schemas.microsoft.com/office/drawing/2014/main" id="{679DFA7D-E4DE-8DE4-DC1D-9DE161CD1C7F}"/>
              </a:ext>
            </a:extLst>
          </p:cNvPr>
          <p:cNvSpPr txBox="1"/>
          <p:nvPr/>
        </p:nvSpPr>
        <p:spPr>
          <a:xfrm>
            <a:off x="9416156" y="1596040"/>
            <a:ext cx="2550943" cy="1200329"/>
          </a:xfrm>
          <a:prstGeom prst="rect">
            <a:avLst/>
          </a:prstGeom>
          <a:noFill/>
        </p:spPr>
        <p:txBody>
          <a:bodyPr wrap="square" rtlCol="0">
            <a:spAutoFit/>
          </a:bodyPr>
          <a:lstStyle/>
          <a:p>
            <a:r>
              <a:rPr lang="en-US" dirty="0"/>
              <a:t>There is no visible evidence of high multicollinearity  on the Heat Map. </a:t>
            </a:r>
          </a:p>
        </p:txBody>
      </p:sp>
    </p:spTree>
    <p:extLst>
      <p:ext uri="{BB962C8B-B14F-4D97-AF65-F5344CB8AC3E}">
        <p14:creationId xmlns:p14="http://schemas.microsoft.com/office/powerpoint/2010/main" val="359140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Close up of song composition">
            <a:extLst>
              <a:ext uri="{FF2B5EF4-FFF2-40B4-BE49-F238E27FC236}">
                <a16:creationId xmlns:a16="http://schemas.microsoft.com/office/drawing/2014/main" id="{DB0CCB9B-C2A6-74A7-B204-093CA0F4E597}"/>
              </a:ext>
            </a:extLst>
          </p:cNvPr>
          <p:cNvPicPr>
            <a:picLocks noChangeAspect="1"/>
          </p:cNvPicPr>
          <p:nvPr/>
        </p:nvPicPr>
        <p:blipFill rotWithShape="1">
          <a:blip r:embed="rId2">
            <a:alphaModFix amt="50000"/>
          </a:blip>
          <a:srcRect t="9477" b="15523"/>
          <a:stretch/>
        </p:blipFill>
        <p:spPr>
          <a:xfrm>
            <a:off x="-3028" y="6183"/>
            <a:ext cx="12191980" cy="6857999"/>
          </a:xfrm>
          <a:prstGeom prst="rect">
            <a:avLst/>
          </a:prstGeom>
        </p:spPr>
      </p:pic>
      <p:sp>
        <p:nvSpPr>
          <p:cNvPr id="26"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17A6483-00F4-2730-F5A8-D9808D891F2D}"/>
              </a:ext>
            </a:extLst>
          </p:cNvPr>
          <p:cNvSpPr txBox="1"/>
          <p:nvPr/>
        </p:nvSpPr>
        <p:spPr>
          <a:xfrm>
            <a:off x="102705" y="5357190"/>
            <a:ext cx="12192000" cy="1313191"/>
          </a:xfrm>
          <a:prstGeom prst="rect">
            <a:avLst/>
          </a:prstGeom>
        </p:spPr>
        <p:txBody>
          <a:bodyPr vert="horz" lIns="91440" tIns="45720" rIns="91440" bIns="45720" rtlCol="0" anchor="ctr">
            <a:normAutofit lnSpcReduction="10000"/>
          </a:bodyPr>
          <a:lstStyle/>
          <a:p>
            <a:pPr indent="-228600">
              <a:lnSpc>
                <a:spcPct val="90000"/>
              </a:lnSpc>
              <a:spcAft>
                <a:spcPts val="600"/>
              </a:spcAft>
              <a:buFont typeface="Arial" panose="020B0604020202020204" pitchFamily="34" charset="0"/>
              <a:buChar char="•"/>
            </a:pPr>
            <a:r>
              <a:rPr lang="en-US" dirty="0">
                <a:solidFill>
                  <a:schemeClr val="bg1"/>
                </a:solidFill>
              </a:rPr>
              <a:t>As we can observe from the image, there has been a shift in trends of various attributes associated with songs over the years.</a:t>
            </a:r>
          </a:p>
          <a:p>
            <a:pPr marL="285750" indent="-228600">
              <a:lnSpc>
                <a:spcPct val="90000"/>
              </a:lnSpc>
              <a:spcAft>
                <a:spcPts val="600"/>
              </a:spcAft>
              <a:buFont typeface="Arial" panose="020B0604020202020204" pitchFamily="34" charset="0"/>
              <a:buChar char="•"/>
            </a:pPr>
            <a:r>
              <a:rPr lang="en-US" dirty="0">
                <a:solidFill>
                  <a:schemeClr val="bg1"/>
                </a:solidFill>
              </a:rPr>
              <a:t>In the 1900’s, </a:t>
            </a:r>
            <a:r>
              <a:rPr lang="en-US" dirty="0" err="1">
                <a:solidFill>
                  <a:schemeClr val="bg1"/>
                </a:solidFill>
              </a:rPr>
              <a:t>Acousticness</a:t>
            </a:r>
            <a:r>
              <a:rPr lang="en-US" dirty="0">
                <a:solidFill>
                  <a:schemeClr val="bg1"/>
                </a:solidFill>
              </a:rPr>
              <a:t> and </a:t>
            </a:r>
            <a:r>
              <a:rPr lang="en-US" dirty="0" err="1">
                <a:solidFill>
                  <a:schemeClr val="bg1"/>
                </a:solidFill>
              </a:rPr>
              <a:t>Instrumentalness</a:t>
            </a:r>
            <a:r>
              <a:rPr lang="en-US" dirty="0">
                <a:solidFill>
                  <a:schemeClr val="bg1"/>
                </a:solidFill>
              </a:rPr>
              <a:t> had the highest density, but has declined sharply around the 1960s.</a:t>
            </a:r>
          </a:p>
          <a:p>
            <a:pPr marL="285750" indent="-228600">
              <a:lnSpc>
                <a:spcPct val="90000"/>
              </a:lnSpc>
              <a:spcAft>
                <a:spcPts val="600"/>
              </a:spcAft>
              <a:buFont typeface="Arial" panose="020B0604020202020204" pitchFamily="34" charset="0"/>
              <a:buChar char="•"/>
            </a:pPr>
            <a:r>
              <a:rPr lang="en-US" dirty="0">
                <a:solidFill>
                  <a:schemeClr val="bg1"/>
                </a:solidFill>
              </a:rPr>
              <a:t>Attributes such as Danceability and Energy have improved.</a:t>
            </a:r>
          </a:p>
          <a:p>
            <a:pPr marL="285750" indent="-228600">
              <a:lnSpc>
                <a:spcPct val="90000"/>
              </a:lnSpc>
              <a:spcAft>
                <a:spcPts val="600"/>
              </a:spcAft>
              <a:buFont typeface="Arial" panose="020B0604020202020204" pitchFamily="34" charset="0"/>
              <a:buChar char="•"/>
            </a:pPr>
            <a:r>
              <a:rPr lang="en-US" dirty="0">
                <a:solidFill>
                  <a:schemeClr val="bg1"/>
                </a:solidFill>
              </a:rPr>
              <a:t>Attributes like Valence remain more or less constant, with no major hikes or falls.</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3" name="Picture 2">
            <a:extLst>
              <a:ext uri="{FF2B5EF4-FFF2-40B4-BE49-F238E27FC236}">
                <a16:creationId xmlns:a16="http://schemas.microsoft.com/office/drawing/2014/main" id="{83D90734-0784-45AE-B890-F336FE8957B4}"/>
              </a:ext>
            </a:extLst>
          </p:cNvPr>
          <p:cNvPicPr>
            <a:picLocks noChangeAspect="1"/>
          </p:cNvPicPr>
          <p:nvPr/>
        </p:nvPicPr>
        <p:blipFill>
          <a:blip r:embed="rId3"/>
          <a:stretch>
            <a:fillRect/>
          </a:stretch>
        </p:blipFill>
        <p:spPr>
          <a:xfrm>
            <a:off x="406043" y="328645"/>
            <a:ext cx="11373838" cy="4612981"/>
          </a:xfrm>
          <a:prstGeom prst="rect">
            <a:avLst/>
          </a:prstGeom>
        </p:spPr>
      </p:pic>
    </p:spTree>
    <p:extLst>
      <p:ext uri="{BB962C8B-B14F-4D97-AF65-F5344CB8AC3E}">
        <p14:creationId xmlns:p14="http://schemas.microsoft.com/office/powerpoint/2010/main" val="87258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C549C6-B6BD-38E3-C150-9CF765F7B7DF}"/>
              </a:ext>
            </a:extLst>
          </p:cNvPr>
          <p:cNvPicPr>
            <a:picLocks noChangeAspect="1"/>
          </p:cNvPicPr>
          <p:nvPr/>
        </p:nvPicPr>
        <p:blipFill>
          <a:blip r:embed="rId2"/>
          <a:stretch>
            <a:fillRect/>
          </a:stretch>
        </p:blipFill>
        <p:spPr>
          <a:xfrm>
            <a:off x="628199" y="204310"/>
            <a:ext cx="9593969" cy="4046571"/>
          </a:xfrm>
          <a:prstGeom prst="rect">
            <a:avLst/>
          </a:prstGeom>
        </p:spPr>
      </p:pic>
      <p:pic>
        <p:nvPicPr>
          <p:cNvPr id="7" name="Picture 6">
            <a:extLst>
              <a:ext uri="{FF2B5EF4-FFF2-40B4-BE49-F238E27FC236}">
                <a16:creationId xmlns:a16="http://schemas.microsoft.com/office/drawing/2014/main" id="{FE093C76-F6F1-B182-2C1C-B52BF2F4C8FF}"/>
              </a:ext>
            </a:extLst>
          </p:cNvPr>
          <p:cNvPicPr>
            <a:picLocks noChangeAspect="1"/>
          </p:cNvPicPr>
          <p:nvPr/>
        </p:nvPicPr>
        <p:blipFill>
          <a:blip r:embed="rId3"/>
          <a:stretch>
            <a:fillRect/>
          </a:stretch>
        </p:blipFill>
        <p:spPr>
          <a:xfrm>
            <a:off x="9826834" y="2868881"/>
            <a:ext cx="1425063" cy="1120237"/>
          </a:xfrm>
          <a:prstGeom prst="rect">
            <a:avLst/>
          </a:prstGeom>
        </p:spPr>
      </p:pic>
      <p:sp>
        <p:nvSpPr>
          <p:cNvPr id="8" name="TextBox 7">
            <a:extLst>
              <a:ext uri="{FF2B5EF4-FFF2-40B4-BE49-F238E27FC236}">
                <a16:creationId xmlns:a16="http://schemas.microsoft.com/office/drawing/2014/main" id="{1FF84973-E49C-0105-F367-FF3EE7C5FF69}"/>
              </a:ext>
            </a:extLst>
          </p:cNvPr>
          <p:cNvSpPr txBox="1"/>
          <p:nvPr/>
        </p:nvSpPr>
        <p:spPr>
          <a:xfrm>
            <a:off x="1457322" y="4250881"/>
            <a:ext cx="8286751" cy="2308324"/>
          </a:xfrm>
          <a:prstGeom prst="rect">
            <a:avLst/>
          </a:prstGeom>
          <a:noFill/>
        </p:spPr>
        <p:txBody>
          <a:bodyPr wrap="square" rtlCol="0">
            <a:spAutoFit/>
          </a:bodyPr>
          <a:lstStyle/>
          <a:p>
            <a:r>
              <a:rPr lang="en-US" dirty="0"/>
              <a:t>As we can observe from the graph and the table, songs that are explicit tend to be more popular than songs that aren’t explicit. </a:t>
            </a:r>
          </a:p>
          <a:p>
            <a:endParaRPr lang="en-US" dirty="0"/>
          </a:p>
          <a:p>
            <a:r>
              <a:rPr lang="en-US" dirty="0"/>
              <a:t>Hence, the feature “Explicit” plays an important role in predicting the popularity of a track.</a:t>
            </a:r>
          </a:p>
          <a:p>
            <a:endParaRPr lang="en-US" dirty="0"/>
          </a:p>
          <a:p>
            <a:r>
              <a:rPr lang="en-US" dirty="0"/>
              <a:t>Now that EDA and visualizations are complete, we are ready to move on to Model Building.</a:t>
            </a:r>
          </a:p>
        </p:txBody>
      </p:sp>
    </p:spTree>
    <p:extLst>
      <p:ext uri="{BB962C8B-B14F-4D97-AF65-F5344CB8AC3E}">
        <p14:creationId xmlns:p14="http://schemas.microsoft.com/office/powerpoint/2010/main" val="338910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F18E-DFC4-2703-1B43-761212F9D6B2}"/>
              </a:ext>
            </a:extLst>
          </p:cNvPr>
          <p:cNvSpPr>
            <a:spLocks noGrp="1"/>
          </p:cNvSpPr>
          <p:nvPr>
            <p:ph type="title"/>
          </p:nvPr>
        </p:nvSpPr>
        <p:spPr>
          <a:xfrm>
            <a:off x="838200" y="365126"/>
            <a:ext cx="10515600" cy="673100"/>
          </a:xfrm>
        </p:spPr>
        <p:txBody>
          <a:bodyPr>
            <a:normAutofit/>
          </a:bodyPr>
          <a:lstStyle/>
          <a:p>
            <a:r>
              <a:rPr lang="en-US" sz="2400" b="1" dirty="0"/>
              <a:t>Model Building- Popularity Prediction (Supervised Learning)</a:t>
            </a:r>
          </a:p>
        </p:txBody>
      </p:sp>
      <p:sp>
        <p:nvSpPr>
          <p:cNvPr id="3" name="Content Placeholder 2">
            <a:extLst>
              <a:ext uri="{FF2B5EF4-FFF2-40B4-BE49-F238E27FC236}">
                <a16:creationId xmlns:a16="http://schemas.microsoft.com/office/drawing/2014/main" id="{C9BF5378-C311-4BBE-EDBC-AB52FF8E2263}"/>
              </a:ext>
            </a:extLst>
          </p:cNvPr>
          <p:cNvSpPr>
            <a:spLocks noGrp="1"/>
          </p:cNvSpPr>
          <p:nvPr>
            <p:ph idx="1"/>
          </p:nvPr>
        </p:nvSpPr>
        <p:spPr>
          <a:xfrm>
            <a:off x="838200" y="1038226"/>
            <a:ext cx="10515600" cy="5138737"/>
          </a:xfrm>
        </p:spPr>
        <p:txBody>
          <a:bodyPr/>
          <a:lstStyle/>
          <a:p>
            <a:r>
              <a:rPr lang="en-US" sz="1800" dirty="0"/>
              <a:t>After performing Scaling, transformations and train/test split, we are ready to build our models.</a:t>
            </a:r>
          </a:p>
          <a:p>
            <a:endParaRPr lang="en-US" sz="1800" dirty="0"/>
          </a:p>
          <a:p>
            <a:r>
              <a:rPr lang="en-US" sz="1800" dirty="0"/>
              <a:t>We built three models:</a:t>
            </a:r>
          </a:p>
          <a:p>
            <a:pPr marL="342900" indent="-342900">
              <a:buFont typeface="+mj-lt"/>
              <a:buAutoNum type="arabicPeriod"/>
            </a:pPr>
            <a:r>
              <a:rPr lang="en-US" sz="1800" dirty="0"/>
              <a:t>KNN Regressor</a:t>
            </a:r>
          </a:p>
          <a:p>
            <a:pPr marL="342900" indent="-342900">
              <a:buFont typeface="+mj-lt"/>
              <a:buAutoNum type="arabicPeriod"/>
            </a:pPr>
            <a:r>
              <a:rPr lang="en-US" sz="1800" dirty="0"/>
              <a:t>Random Forest Regressor </a:t>
            </a:r>
          </a:p>
          <a:p>
            <a:pPr marL="342900" indent="-342900">
              <a:buFont typeface="+mj-lt"/>
              <a:buAutoNum type="arabicPeriod"/>
            </a:pPr>
            <a:r>
              <a:rPr lang="en-US" sz="1800" dirty="0"/>
              <a:t>Gradient Boost Regressor </a:t>
            </a:r>
          </a:p>
          <a:p>
            <a:pPr marL="0" indent="0">
              <a:buNone/>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80C39D34-3DE3-9133-A50E-7A2EE2A390CA}"/>
              </a:ext>
            </a:extLst>
          </p:cNvPr>
          <p:cNvPicPr>
            <a:picLocks noChangeAspect="1"/>
          </p:cNvPicPr>
          <p:nvPr/>
        </p:nvPicPr>
        <p:blipFill>
          <a:blip r:embed="rId2"/>
          <a:stretch>
            <a:fillRect/>
          </a:stretch>
        </p:blipFill>
        <p:spPr>
          <a:xfrm>
            <a:off x="6681351" y="1538448"/>
            <a:ext cx="4329549" cy="1332169"/>
          </a:xfrm>
          <a:prstGeom prst="rect">
            <a:avLst/>
          </a:prstGeom>
        </p:spPr>
      </p:pic>
      <p:sp>
        <p:nvSpPr>
          <p:cNvPr id="6" name="TextBox 5">
            <a:extLst>
              <a:ext uri="{FF2B5EF4-FFF2-40B4-BE49-F238E27FC236}">
                <a16:creationId xmlns:a16="http://schemas.microsoft.com/office/drawing/2014/main" id="{66FA5BC4-7606-71E9-048F-3F3AF19E40EA}"/>
              </a:ext>
            </a:extLst>
          </p:cNvPr>
          <p:cNvSpPr txBox="1"/>
          <p:nvPr/>
        </p:nvSpPr>
        <p:spPr>
          <a:xfrm>
            <a:off x="6576576" y="2870617"/>
            <a:ext cx="4434324" cy="369332"/>
          </a:xfrm>
          <a:prstGeom prst="rect">
            <a:avLst/>
          </a:prstGeom>
          <a:noFill/>
        </p:spPr>
        <p:txBody>
          <a:bodyPr wrap="square" rtlCol="0">
            <a:spAutoFit/>
          </a:bodyPr>
          <a:lstStyle/>
          <a:p>
            <a:r>
              <a:rPr lang="en-US" dirty="0"/>
              <a:t>Outputs of relevant metrics from the models.</a:t>
            </a:r>
          </a:p>
        </p:txBody>
      </p:sp>
      <p:graphicFrame>
        <p:nvGraphicFramePr>
          <p:cNvPr id="9" name="TextBox 6">
            <a:extLst>
              <a:ext uri="{FF2B5EF4-FFF2-40B4-BE49-F238E27FC236}">
                <a16:creationId xmlns:a16="http://schemas.microsoft.com/office/drawing/2014/main" id="{D480549B-1A5C-AA5E-CFEA-CB9EFF61837A}"/>
              </a:ext>
            </a:extLst>
          </p:cNvPr>
          <p:cNvGraphicFramePr/>
          <p:nvPr>
            <p:extLst>
              <p:ext uri="{D42A27DB-BD31-4B8C-83A1-F6EECF244321}">
                <p14:modId xmlns:p14="http://schemas.microsoft.com/office/powerpoint/2010/main" val="1919180013"/>
              </p:ext>
            </p:extLst>
          </p:nvPr>
        </p:nvGraphicFramePr>
        <p:xfrm>
          <a:off x="1073428" y="3875570"/>
          <a:ext cx="10815430" cy="2617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797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Shape 2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 name="Group 2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9"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7" name="Picture 6">
            <a:extLst>
              <a:ext uri="{FF2B5EF4-FFF2-40B4-BE49-F238E27FC236}">
                <a16:creationId xmlns:a16="http://schemas.microsoft.com/office/drawing/2014/main" id="{D9CF3B02-53D7-4B63-A3AA-7951D312D3F4}"/>
              </a:ext>
            </a:extLst>
          </p:cNvPr>
          <p:cNvPicPr>
            <a:picLocks noChangeAspect="1"/>
          </p:cNvPicPr>
          <p:nvPr/>
        </p:nvPicPr>
        <p:blipFill>
          <a:blip r:embed="rId2"/>
          <a:stretch>
            <a:fillRect/>
          </a:stretch>
        </p:blipFill>
        <p:spPr>
          <a:xfrm>
            <a:off x="4686892" y="3549236"/>
            <a:ext cx="7408196" cy="3047724"/>
          </a:xfrm>
          <a:prstGeom prst="rect">
            <a:avLst/>
          </a:prstGeom>
        </p:spPr>
      </p:pic>
      <p:pic>
        <p:nvPicPr>
          <p:cNvPr id="5" name="Picture 4">
            <a:extLst>
              <a:ext uri="{FF2B5EF4-FFF2-40B4-BE49-F238E27FC236}">
                <a16:creationId xmlns:a16="http://schemas.microsoft.com/office/drawing/2014/main" id="{EA16F72B-39B5-4C3A-9D71-3D4CB5955FDC}"/>
              </a:ext>
            </a:extLst>
          </p:cNvPr>
          <p:cNvPicPr>
            <a:picLocks noChangeAspect="1"/>
          </p:cNvPicPr>
          <p:nvPr/>
        </p:nvPicPr>
        <p:blipFill>
          <a:blip r:embed="rId3"/>
          <a:stretch>
            <a:fillRect/>
          </a:stretch>
        </p:blipFill>
        <p:spPr>
          <a:xfrm>
            <a:off x="4686892" y="250756"/>
            <a:ext cx="7408196" cy="3047724"/>
          </a:xfrm>
          <a:prstGeom prst="rect">
            <a:avLst/>
          </a:prstGeom>
        </p:spPr>
      </p:pic>
      <p:sp>
        <p:nvSpPr>
          <p:cNvPr id="2" name="Title 1">
            <a:extLst>
              <a:ext uri="{FF2B5EF4-FFF2-40B4-BE49-F238E27FC236}">
                <a16:creationId xmlns:a16="http://schemas.microsoft.com/office/drawing/2014/main" id="{CEF8FD2C-EB40-431A-96CF-173D5081B389}"/>
              </a:ext>
            </a:extLst>
          </p:cNvPr>
          <p:cNvSpPr>
            <a:spLocks noGrp="1"/>
          </p:cNvSpPr>
          <p:nvPr>
            <p:ph type="title"/>
          </p:nvPr>
        </p:nvSpPr>
        <p:spPr>
          <a:xfrm>
            <a:off x="535020" y="685801"/>
            <a:ext cx="3470450" cy="1321904"/>
          </a:xfrm>
        </p:spPr>
        <p:txBody>
          <a:bodyPr vert="horz" lIns="91440" tIns="45720" rIns="91440" bIns="45720" rtlCol="0">
            <a:normAutofit/>
          </a:bodyPr>
          <a:lstStyle/>
          <a:p>
            <a:r>
              <a:rPr lang="en-US" sz="4000" dirty="0">
                <a:solidFill>
                  <a:srgbClr val="FFFFFF"/>
                </a:solidFill>
              </a:rPr>
              <a:t>Important Features</a:t>
            </a:r>
          </a:p>
        </p:txBody>
      </p:sp>
      <p:sp>
        <p:nvSpPr>
          <p:cNvPr id="9" name="TextBox 8">
            <a:extLst>
              <a:ext uri="{FF2B5EF4-FFF2-40B4-BE49-F238E27FC236}">
                <a16:creationId xmlns:a16="http://schemas.microsoft.com/office/drawing/2014/main" id="{84B10C8F-2F44-4387-A5D7-08B94F0FA95D}"/>
              </a:ext>
            </a:extLst>
          </p:cNvPr>
          <p:cNvSpPr txBox="1"/>
          <p:nvPr/>
        </p:nvSpPr>
        <p:spPr>
          <a:xfrm>
            <a:off x="306364" y="2310421"/>
            <a:ext cx="3359426" cy="923330"/>
          </a:xfrm>
          <a:prstGeom prst="rect">
            <a:avLst/>
          </a:prstGeom>
          <a:noFill/>
        </p:spPr>
        <p:txBody>
          <a:bodyPr wrap="square" rtlCol="0">
            <a:spAutoFit/>
          </a:bodyPr>
          <a:lstStyle/>
          <a:p>
            <a:r>
              <a:rPr lang="en-US" dirty="0">
                <a:solidFill>
                  <a:schemeClr val="bg1"/>
                </a:solidFill>
              </a:rPr>
              <a:t>As suspected ‘Year’ of release has a high impact on the song’s popularity.</a:t>
            </a:r>
          </a:p>
        </p:txBody>
      </p:sp>
      <p:sp>
        <p:nvSpPr>
          <p:cNvPr id="10" name="TextBox 9">
            <a:extLst>
              <a:ext uri="{FF2B5EF4-FFF2-40B4-BE49-F238E27FC236}">
                <a16:creationId xmlns:a16="http://schemas.microsoft.com/office/drawing/2014/main" id="{F64E853F-680E-4AEB-B1DA-4AEA7268A7AF}"/>
              </a:ext>
            </a:extLst>
          </p:cNvPr>
          <p:cNvSpPr txBox="1"/>
          <p:nvPr/>
        </p:nvSpPr>
        <p:spPr>
          <a:xfrm>
            <a:off x="457200" y="4243705"/>
            <a:ext cx="2604092" cy="1477328"/>
          </a:xfrm>
          <a:prstGeom prst="rect">
            <a:avLst/>
          </a:prstGeom>
          <a:noFill/>
        </p:spPr>
        <p:txBody>
          <a:bodyPr wrap="square" rtlCol="0">
            <a:spAutoFit/>
          </a:bodyPr>
          <a:lstStyle/>
          <a:p>
            <a:r>
              <a:rPr lang="en-US" dirty="0">
                <a:solidFill>
                  <a:schemeClr val="bg1"/>
                </a:solidFill>
              </a:rPr>
              <a:t>The next most important features determining a song’s popularity are shown in the below visualization</a:t>
            </a:r>
          </a:p>
        </p:txBody>
      </p:sp>
    </p:spTree>
    <p:extLst>
      <p:ext uri="{BB962C8B-B14F-4D97-AF65-F5344CB8AC3E}">
        <p14:creationId xmlns:p14="http://schemas.microsoft.com/office/powerpoint/2010/main" val="324415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02F74-841F-1546-1D75-43133F52BDFB}"/>
              </a:ext>
            </a:extLst>
          </p:cNvPr>
          <p:cNvSpPr>
            <a:spLocks noGrp="1"/>
          </p:cNvSpPr>
          <p:nvPr>
            <p:ph type="title"/>
          </p:nvPr>
        </p:nvSpPr>
        <p:spPr>
          <a:xfrm>
            <a:off x="838200" y="585216"/>
            <a:ext cx="10515600" cy="1325563"/>
          </a:xfrm>
        </p:spPr>
        <p:txBody>
          <a:bodyPr>
            <a:normAutofit/>
          </a:bodyPr>
          <a:lstStyle/>
          <a:p>
            <a:r>
              <a:rPr lang="en-US" b="1" dirty="0">
                <a:solidFill>
                  <a:schemeClr val="bg1"/>
                </a:solidFill>
              </a:rPr>
              <a:t>Clustering Using K-Means </a:t>
            </a:r>
            <a:br>
              <a:rPr lang="en-US" b="1" dirty="0">
                <a:solidFill>
                  <a:schemeClr val="bg1"/>
                </a:solidFill>
              </a:rPr>
            </a:br>
            <a:r>
              <a:rPr lang="en-US" b="1" dirty="0">
                <a:solidFill>
                  <a:schemeClr val="bg1"/>
                </a:solidFill>
              </a:rPr>
              <a:t>(Unsupervised Learning)</a:t>
            </a:r>
          </a:p>
        </p:txBody>
      </p:sp>
      <p:sp>
        <p:nvSpPr>
          <p:cNvPr id="9" name="Content Placeholder 8">
            <a:extLst>
              <a:ext uri="{FF2B5EF4-FFF2-40B4-BE49-F238E27FC236}">
                <a16:creationId xmlns:a16="http://schemas.microsoft.com/office/drawing/2014/main" id="{366DDD74-CF16-46CE-8584-B13655F61EA2}"/>
              </a:ext>
            </a:extLst>
          </p:cNvPr>
          <p:cNvSpPr>
            <a:spLocks noGrp="1"/>
          </p:cNvSpPr>
          <p:nvPr>
            <p:ph idx="1"/>
          </p:nvPr>
        </p:nvSpPr>
        <p:spPr>
          <a:xfrm>
            <a:off x="8550064" y="2516777"/>
            <a:ext cx="2800688" cy="3660185"/>
          </a:xfrm>
        </p:spPr>
        <p:txBody>
          <a:bodyPr anchor="ctr">
            <a:normAutofit/>
          </a:bodyPr>
          <a:lstStyle/>
          <a:p>
            <a:pPr marL="0" indent="0">
              <a:buNone/>
            </a:pPr>
            <a:r>
              <a:rPr lang="en-US" sz="2200" dirty="0"/>
              <a:t>Clustering sub-genres into 9 main categories of Genre</a:t>
            </a:r>
          </a:p>
          <a:p>
            <a:pPr marL="0" indent="0">
              <a:buNone/>
            </a:pPr>
            <a:r>
              <a:rPr lang="en-US" sz="2200" dirty="0"/>
              <a:t>(hip hop, rock, indie, jazz, classical/opera, house, etc.)</a:t>
            </a:r>
          </a:p>
        </p:txBody>
      </p:sp>
      <p:pic>
        <p:nvPicPr>
          <p:cNvPr id="11" name="Picture 10">
            <a:extLst>
              <a:ext uri="{FF2B5EF4-FFF2-40B4-BE49-F238E27FC236}">
                <a16:creationId xmlns:a16="http://schemas.microsoft.com/office/drawing/2014/main" id="{49F051EE-334E-412F-87E2-6C9DAD28390B}"/>
              </a:ext>
            </a:extLst>
          </p:cNvPr>
          <p:cNvPicPr>
            <a:picLocks noChangeAspect="1"/>
          </p:cNvPicPr>
          <p:nvPr/>
        </p:nvPicPr>
        <p:blipFill>
          <a:blip r:embed="rId2"/>
          <a:stretch>
            <a:fillRect/>
          </a:stretch>
        </p:blipFill>
        <p:spPr>
          <a:xfrm>
            <a:off x="242888" y="2386584"/>
            <a:ext cx="8064288" cy="4133850"/>
          </a:xfrm>
          <a:prstGeom prst="rect">
            <a:avLst/>
          </a:prstGeom>
        </p:spPr>
      </p:pic>
    </p:spTree>
    <p:extLst>
      <p:ext uri="{BB962C8B-B14F-4D97-AF65-F5344CB8AC3E}">
        <p14:creationId xmlns:p14="http://schemas.microsoft.com/office/powerpoint/2010/main" val="241167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28D34-ABF9-49B6-924E-E1C9A5AFB015}"/>
              </a:ext>
            </a:extLst>
          </p:cNvPr>
          <p:cNvSpPr>
            <a:spLocks noGrp="1"/>
          </p:cNvSpPr>
          <p:nvPr>
            <p:ph type="title"/>
          </p:nvPr>
        </p:nvSpPr>
        <p:spPr>
          <a:xfrm>
            <a:off x="6651482" y="4693964"/>
            <a:ext cx="4284420" cy="1687143"/>
          </a:xfrm>
        </p:spPr>
        <p:txBody>
          <a:bodyPr anchor="t">
            <a:normAutofit/>
          </a:bodyPr>
          <a:lstStyle/>
          <a:p>
            <a:r>
              <a:rPr lang="en-US" dirty="0">
                <a:solidFill>
                  <a:schemeClr val="bg1"/>
                </a:solidFill>
              </a:rPr>
              <a:t>C</a:t>
            </a:r>
            <a:endParaRPr lang="en-US" dirty="0">
              <a:solidFill>
                <a:schemeClr val="accent6">
                  <a:lumMod val="50000"/>
                </a:schemeClr>
              </a:solidFill>
            </a:endParaRP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Chart, scatter chart&#10;&#10;Description automatically generated">
            <a:extLst>
              <a:ext uri="{FF2B5EF4-FFF2-40B4-BE49-F238E27FC236}">
                <a16:creationId xmlns:a16="http://schemas.microsoft.com/office/drawing/2014/main" id="{6076D6B4-983A-4E30-AFE9-3B8C6E03B721}"/>
              </a:ext>
            </a:extLst>
          </p:cNvPr>
          <p:cNvPicPr>
            <a:picLocks noChangeAspect="1"/>
          </p:cNvPicPr>
          <p:nvPr/>
        </p:nvPicPr>
        <p:blipFill rotWithShape="1">
          <a:blip r:embed="rId2">
            <a:extLst>
              <a:ext uri="{28A0092B-C50C-407E-A947-70E740481C1C}">
                <a14:useLocalDpi xmlns:a14="http://schemas.microsoft.com/office/drawing/2010/main" val="0"/>
              </a:ext>
            </a:extLst>
          </a:blip>
          <a:srcRect t="30733" r="-2" b="-2"/>
          <a:stretch/>
        </p:blipFill>
        <p:spPr>
          <a:xfrm>
            <a:off x="623420" y="339734"/>
            <a:ext cx="10678162" cy="3864645"/>
          </a:xfrm>
          <a:prstGeom prst="rect">
            <a:avLst/>
          </a:prstGeom>
        </p:spPr>
      </p:pic>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AD592B4E-E5C8-430E-962A-E9B28B52727F}"/>
              </a:ext>
            </a:extLst>
          </p:cNvPr>
          <p:cNvPicPr>
            <a:picLocks noGrp="1" noChangeAspect="1"/>
          </p:cNvPicPr>
          <p:nvPr>
            <p:ph idx="1"/>
          </p:nvPr>
        </p:nvPicPr>
        <p:blipFill rotWithShape="1">
          <a:blip r:embed="rId3"/>
          <a:srcRect r="31470"/>
          <a:stretch/>
        </p:blipFill>
        <p:spPr>
          <a:xfrm>
            <a:off x="565874" y="4747641"/>
            <a:ext cx="4988906" cy="1770625"/>
          </a:xfrm>
        </p:spPr>
      </p:pic>
      <p:sp>
        <p:nvSpPr>
          <p:cNvPr id="7" name="TextBox 6">
            <a:extLst>
              <a:ext uri="{FF2B5EF4-FFF2-40B4-BE49-F238E27FC236}">
                <a16:creationId xmlns:a16="http://schemas.microsoft.com/office/drawing/2014/main" id="{E10D1141-7DAD-4CDE-9855-00AE7B064DA3}"/>
              </a:ext>
            </a:extLst>
          </p:cNvPr>
          <p:cNvSpPr txBox="1"/>
          <p:nvPr/>
        </p:nvSpPr>
        <p:spPr>
          <a:xfrm>
            <a:off x="6445188" y="5104660"/>
            <a:ext cx="5123392" cy="830997"/>
          </a:xfrm>
          <a:prstGeom prst="rect">
            <a:avLst/>
          </a:prstGeom>
          <a:noFill/>
        </p:spPr>
        <p:txBody>
          <a:bodyPr wrap="square" rtlCol="0">
            <a:spAutoFit/>
          </a:bodyPr>
          <a:lstStyle/>
          <a:p>
            <a:r>
              <a:rPr lang="en-US" sz="2400" dirty="0">
                <a:solidFill>
                  <a:schemeClr val="accent6">
                    <a:lumMod val="50000"/>
                  </a:schemeClr>
                </a:solidFill>
              </a:rPr>
              <a:t>Clustering of Songs based on Attributes</a:t>
            </a:r>
          </a:p>
          <a:p>
            <a:r>
              <a:rPr lang="en-US" sz="2400" dirty="0">
                <a:solidFill>
                  <a:schemeClr val="accent6">
                    <a:lumMod val="50000"/>
                  </a:schemeClr>
                </a:solidFill>
              </a:rPr>
              <a:t>(after dimension reduction using PCA)</a:t>
            </a:r>
          </a:p>
        </p:txBody>
      </p:sp>
    </p:spTree>
    <p:extLst>
      <p:ext uri="{BB962C8B-B14F-4D97-AF65-F5344CB8AC3E}">
        <p14:creationId xmlns:p14="http://schemas.microsoft.com/office/powerpoint/2010/main" val="281895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20E8FE-F93D-E44C-FE01-811427254DCF}"/>
              </a:ext>
            </a:extLst>
          </p:cNvPr>
          <p:cNvSpPr txBox="1"/>
          <p:nvPr/>
        </p:nvSpPr>
        <p:spPr>
          <a:xfrm>
            <a:off x="781050" y="355040"/>
            <a:ext cx="10629900" cy="1692771"/>
          </a:xfrm>
          <a:prstGeom prst="rect">
            <a:avLst/>
          </a:prstGeom>
          <a:noFill/>
        </p:spPr>
        <p:txBody>
          <a:bodyPr wrap="square" rtlCol="0">
            <a:spAutoFit/>
          </a:bodyPr>
          <a:lstStyle/>
          <a:p>
            <a:r>
              <a:rPr lang="en-US" sz="2400" b="1" dirty="0">
                <a:solidFill>
                  <a:schemeClr val="bg1"/>
                </a:solidFill>
                <a:latin typeface="+mj-lt"/>
                <a:ea typeface="+mj-ea"/>
                <a:cs typeface="+mj-cs"/>
              </a:rPr>
              <a:t>Recommendation System (Hybrid)</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We created two user-defined functions to get the closest matching song in order to build the recommendation system. </a:t>
            </a:r>
          </a:p>
          <a:p>
            <a:pPr marL="285750" indent="-285750">
              <a:buFont typeface="Arial" panose="020B0604020202020204" pitchFamily="34" charset="0"/>
              <a:buChar char="•"/>
            </a:pPr>
            <a:r>
              <a:rPr lang="en-US" sz="1600" dirty="0">
                <a:solidFill>
                  <a:schemeClr val="bg1"/>
                </a:solidFill>
              </a:rPr>
              <a:t>The system takes as input the name of a song and its year. Based on the input, the system recommends songs that is a good match to the inputted song with respect to the Song’s attributes and popularity score.</a:t>
            </a:r>
          </a:p>
          <a:p>
            <a:pPr marL="285750" indent="-285750">
              <a:buFont typeface="Arial" panose="020B0604020202020204" pitchFamily="34" charset="0"/>
              <a:buChar char="•"/>
            </a:pPr>
            <a:r>
              <a:rPr lang="en-US" sz="1600" dirty="0">
                <a:solidFill>
                  <a:schemeClr val="bg1"/>
                </a:solidFill>
              </a:rPr>
              <a:t>The system is also capable of receiving multiple </a:t>
            </a:r>
            <a:r>
              <a:rPr lang="en-US" sz="1600">
                <a:solidFill>
                  <a:schemeClr val="bg1"/>
                </a:solidFill>
              </a:rPr>
              <a:t>inputs to </a:t>
            </a:r>
            <a:r>
              <a:rPr lang="en-US" sz="1600" dirty="0">
                <a:solidFill>
                  <a:schemeClr val="bg1"/>
                </a:solidFill>
              </a:rPr>
              <a:t>predict </a:t>
            </a:r>
            <a:r>
              <a:rPr lang="en-US" sz="1600">
                <a:solidFill>
                  <a:schemeClr val="bg1"/>
                </a:solidFill>
              </a:rPr>
              <a:t>comprehensive matches</a:t>
            </a:r>
            <a:r>
              <a:rPr lang="en-US" sz="1600" dirty="0">
                <a:solidFill>
                  <a:schemeClr val="bg1"/>
                </a:solidFill>
              </a:rPr>
              <a:t>.</a:t>
            </a:r>
            <a:endParaRPr lang="en-US" sz="1600" dirty="0"/>
          </a:p>
        </p:txBody>
      </p:sp>
      <p:pic>
        <p:nvPicPr>
          <p:cNvPr id="3" name="Picture 2">
            <a:extLst>
              <a:ext uri="{FF2B5EF4-FFF2-40B4-BE49-F238E27FC236}">
                <a16:creationId xmlns:a16="http://schemas.microsoft.com/office/drawing/2014/main" id="{2D44B381-DF56-474D-822C-EA4AC5BE6D66}"/>
              </a:ext>
            </a:extLst>
          </p:cNvPr>
          <p:cNvPicPr>
            <a:picLocks noChangeAspect="1"/>
          </p:cNvPicPr>
          <p:nvPr/>
        </p:nvPicPr>
        <p:blipFill>
          <a:blip r:embed="rId5"/>
          <a:stretch>
            <a:fillRect/>
          </a:stretch>
        </p:blipFill>
        <p:spPr>
          <a:xfrm>
            <a:off x="6967114" y="2122196"/>
            <a:ext cx="4861272" cy="1965995"/>
          </a:xfrm>
          <a:prstGeom prst="rect">
            <a:avLst/>
          </a:prstGeom>
        </p:spPr>
      </p:pic>
      <p:pic>
        <p:nvPicPr>
          <p:cNvPr id="5" name="Picture 4">
            <a:extLst>
              <a:ext uri="{FF2B5EF4-FFF2-40B4-BE49-F238E27FC236}">
                <a16:creationId xmlns:a16="http://schemas.microsoft.com/office/drawing/2014/main" id="{A8A242AD-F391-43DA-AF83-B123B81D2B92}"/>
              </a:ext>
            </a:extLst>
          </p:cNvPr>
          <p:cNvPicPr>
            <a:picLocks noChangeAspect="1"/>
          </p:cNvPicPr>
          <p:nvPr/>
        </p:nvPicPr>
        <p:blipFill>
          <a:blip r:embed="rId6"/>
          <a:stretch>
            <a:fillRect/>
          </a:stretch>
        </p:blipFill>
        <p:spPr>
          <a:xfrm>
            <a:off x="6967115" y="4224131"/>
            <a:ext cx="4861272" cy="2501554"/>
          </a:xfrm>
          <a:prstGeom prst="rect">
            <a:avLst/>
          </a:prstGeom>
        </p:spPr>
      </p:pic>
      <p:pic>
        <p:nvPicPr>
          <p:cNvPr id="9" name="Picture 8">
            <a:extLst>
              <a:ext uri="{FF2B5EF4-FFF2-40B4-BE49-F238E27FC236}">
                <a16:creationId xmlns:a16="http://schemas.microsoft.com/office/drawing/2014/main" id="{1A5A4BF5-535D-480E-82C3-A79909F6CA68}"/>
              </a:ext>
            </a:extLst>
          </p:cNvPr>
          <p:cNvPicPr>
            <a:picLocks noChangeAspect="1"/>
          </p:cNvPicPr>
          <p:nvPr/>
        </p:nvPicPr>
        <p:blipFill>
          <a:blip r:embed="rId7"/>
          <a:stretch>
            <a:fillRect/>
          </a:stretch>
        </p:blipFill>
        <p:spPr>
          <a:xfrm>
            <a:off x="624095" y="2420670"/>
            <a:ext cx="5768319" cy="4082290"/>
          </a:xfrm>
          <a:prstGeom prst="rect">
            <a:avLst/>
          </a:prstGeom>
        </p:spPr>
      </p:pic>
    </p:spTree>
    <p:extLst>
      <p:ext uri="{BB962C8B-B14F-4D97-AF65-F5344CB8AC3E}">
        <p14:creationId xmlns:p14="http://schemas.microsoft.com/office/powerpoint/2010/main" val="223913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09BFA8F-3A8C-D23A-C86F-AB799D9D5BC2}"/>
              </a:ext>
            </a:extLst>
          </p:cNvPr>
          <p:cNvSpPr>
            <a:spLocks noGrp="1"/>
          </p:cNvSpPr>
          <p:nvPr>
            <p:ph type="title"/>
          </p:nvPr>
        </p:nvSpPr>
        <p:spPr>
          <a:xfrm>
            <a:off x="640080" y="325369"/>
            <a:ext cx="4368602" cy="1956841"/>
          </a:xfrm>
        </p:spPr>
        <p:txBody>
          <a:bodyPr anchor="b">
            <a:normAutofit/>
          </a:bodyPr>
          <a:lstStyle/>
          <a:p>
            <a:r>
              <a:rPr lang="en-US" sz="4600" dirty="0">
                <a:solidFill>
                  <a:schemeClr val="accent6">
                    <a:lumMod val="50000"/>
                  </a:schemeClr>
                </a:solidFill>
              </a:rPr>
              <a:t>Motivation and Project Overview</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D603B88-EA4E-D697-049F-E349E8388434}"/>
              </a:ext>
            </a:extLst>
          </p:cNvPr>
          <p:cNvSpPr>
            <a:spLocks noGrp="1"/>
          </p:cNvSpPr>
          <p:nvPr>
            <p:ph idx="1"/>
          </p:nvPr>
        </p:nvSpPr>
        <p:spPr>
          <a:xfrm>
            <a:off x="640080" y="2872899"/>
            <a:ext cx="4243589" cy="3320668"/>
          </a:xfrm>
        </p:spPr>
        <p:txBody>
          <a:bodyPr>
            <a:normAutofit/>
          </a:bodyPr>
          <a:lstStyle/>
          <a:p>
            <a:r>
              <a:rPr lang="en-US" sz="1500" dirty="0">
                <a:solidFill>
                  <a:schemeClr val="accent6">
                    <a:lumMod val="50000"/>
                  </a:schemeClr>
                </a:solidFill>
              </a:rPr>
              <a:t>With 320 million monthly users and 4 billion playlists, Spotify is one of the most popular music and content streaming platforms in existence.</a:t>
            </a:r>
          </a:p>
          <a:p>
            <a:r>
              <a:rPr lang="en-US" sz="1500" dirty="0">
                <a:solidFill>
                  <a:schemeClr val="accent6">
                    <a:lumMod val="50000"/>
                  </a:schemeClr>
                </a:solidFill>
              </a:rPr>
              <a:t>Much of Spotify’s success has been fueled by data and analytics.</a:t>
            </a:r>
          </a:p>
          <a:p>
            <a:r>
              <a:rPr lang="en-US" sz="1500" dirty="0">
                <a:solidFill>
                  <a:schemeClr val="accent6">
                    <a:lumMod val="50000"/>
                  </a:schemeClr>
                </a:solidFill>
              </a:rPr>
              <a:t>By collecting and analyzing massive amounts of listener data, Spotify can identify emerging user trends in real-time and rapidly develop new features or services to capitalize on them.</a:t>
            </a:r>
          </a:p>
          <a:p>
            <a:r>
              <a:rPr lang="en-US" sz="1500" dirty="0">
                <a:solidFill>
                  <a:schemeClr val="accent6">
                    <a:lumMod val="50000"/>
                  </a:schemeClr>
                </a:solidFill>
              </a:rPr>
              <a:t>This will help Spotify gain an edge over other Music streaming companies and cement its place as a Market leader in the Music/Content Industry.</a:t>
            </a:r>
          </a:p>
        </p:txBody>
      </p:sp>
      <p:pic>
        <p:nvPicPr>
          <p:cNvPr id="7" name="Picture 6">
            <a:extLst>
              <a:ext uri="{FF2B5EF4-FFF2-40B4-BE49-F238E27FC236}">
                <a16:creationId xmlns:a16="http://schemas.microsoft.com/office/drawing/2014/main" id="{0A530EA2-F296-DFDF-5424-7B58C5C7B3B1}"/>
              </a:ext>
            </a:extLst>
          </p:cNvPr>
          <p:cNvPicPr>
            <a:picLocks noChangeAspect="1"/>
          </p:cNvPicPr>
          <p:nvPr/>
        </p:nvPicPr>
        <p:blipFill rotWithShape="1">
          <a:blip r:embed="rId2"/>
          <a:srcRect t="1170" b="30786"/>
          <a:stretch/>
        </p:blipFill>
        <p:spPr>
          <a:xfrm>
            <a:off x="5086351" y="11314"/>
            <a:ext cx="7102602" cy="684668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41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9BF871-6BF4-7895-84CA-B4F4ED614C76}"/>
              </a:ext>
            </a:extLst>
          </p:cNvPr>
          <p:cNvSpPr>
            <a:spLocks noGrp="1"/>
          </p:cNvSpPr>
          <p:nvPr>
            <p:ph type="title"/>
          </p:nvPr>
        </p:nvSpPr>
        <p:spPr/>
        <p:txBody>
          <a:bodyPr/>
          <a:lstStyle/>
          <a:p>
            <a:r>
              <a:rPr lang="en-US" dirty="0"/>
              <a:t>	</a:t>
            </a:r>
          </a:p>
        </p:txBody>
      </p:sp>
      <p:pic>
        <p:nvPicPr>
          <p:cNvPr id="1026" name="Picture 2" descr="Thanks For Listening to Spotify Advert (HD Audio) - YouTube">
            <a:extLst>
              <a:ext uri="{FF2B5EF4-FFF2-40B4-BE49-F238E27FC236}">
                <a16:creationId xmlns:a16="http://schemas.microsoft.com/office/drawing/2014/main" id="{2474FA9D-50AF-8070-29F7-948B18C14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44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6000">
              <a:schemeClr val="accent6">
                <a:lumMod val="89000"/>
              </a:schemeClr>
            </a:gs>
            <a:gs pos="29000">
              <a:schemeClr val="accent6">
                <a:lumMod val="89000"/>
              </a:schemeClr>
            </a:gs>
            <a:gs pos="48000">
              <a:schemeClr val="accent6">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9BFA8F-3A8C-D23A-C86F-AB799D9D5BC2}"/>
              </a:ext>
            </a:extLst>
          </p:cNvPr>
          <p:cNvSpPr>
            <a:spLocks noGrp="1"/>
          </p:cNvSpPr>
          <p:nvPr>
            <p:ph type="title"/>
          </p:nvPr>
        </p:nvSpPr>
        <p:spPr>
          <a:xfrm>
            <a:off x="6834159" y="804334"/>
            <a:ext cx="5006336" cy="1325563"/>
          </a:xfrm>
        </p:spPr>
        <p:txBody>
          <a:bodyPr>
            <a:normAutofit/>
          </a:bodyPr>
          <a:lstStyle/>
          <a:p>
            <a:r>
              <a:rPr lang="en-US" b="1" dirty="0">
                <a:effectLst>
                  <a:outerShdw blurRad="38100" dist="38100" dir="2700000" algn="tl">
                    <a:srgbClr val="000000">
                      <a:alpha val="43137"/>
                    </a:srgbClr>
                  </a:outerShdw>
                </a:effectLst>
              </a:rPr>
              <a:t>Motivation and Project Overview</a:t>
            </a:r>
          </a:p>
        </p:txBody>
      </p:sp>
      <p:sp>
        <p:nvSpPr>
          <p:cNvPr id="50" name="Freeform: Shape 4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Diagram, schematic&#10;&#10;Description automatically generated">
            <a:extLst>
              <a:ext uri="{FF2B5EF4-FFF2-40B4-BE49-F238E27FC236}">
                <a16:creationId xmlns:a16="http://schemas.microsoft.com/office/drawing/2014/main" id="{1E084B64-FC1B-4098-79E6-43F65BE8CBD2}"/>
              </a:ext>
            </a:extLst>
          </p:cNvPr>
          <p:cNvPicPr>
            <a:picLocks noChangeAspect="1"/>
          </p:cNvPicPr>
          <p:nvPr/>
        </p:nvPicPr>
        <p:blipFill rotWithShape="1">
          <a:blip r:embed="rId2"/>
          <a:srcRect l="1996" r="2784"/>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Content Placeholder 5">
            <a:extLst>
              <a:ext uri="{FF2B5EF4-FFF2-40B4-BE49-F238E27FC236}">
                <a16:creationId xmlns:a16="http://schemas.microsoft.com/office/drawing/2014/main" id="{AD603B88-EA4E-D697-049F-E349E8388434}"/>
              </a:ext>
            </a:extLst>
          </p:cNvPr>
          <p:cNvSpPr>
            <a:spLocks noGrp="1"/>
          </p:cNvSpPr>
          <p:nvPr>
            <p:ph idx="1"/>
          </p:nvPr>
        </p:nvSpPr>
        <p:spPr>
          <a:xfrm>
            <a:off x="6667153" y="2871982"/>
            <a:ext cx="5004073" cy="3181684"/>
          </a:xfrm>
        </p:spPr>
        <p:txBody>
          <a:bodyPr anchor="t">
            <a:normAutofit/>
          </a:bodyPr>
          <a:lstStyle/>
          <a:p>
            <a:r>
              <a:rPr lang="en-US" sz="1700" dirty="0">
                <a:effectLst>
                  <a:outerShdw blurRad="38100" dist="38100" dir="2700000" algn="tl">
                    <a:srgbClr val="000000">
                      <a:alpha val="43137"/>
                    </a:srgbClr>
                  </a:outerShdw>
                </a:effectLst>
              </a:rPr>
              <a:t>The scope of this project is to develop a Machine Learning Model to analyze, identify, and predict the trends/sentiments behind the lyrics and attributes of a track to improve personalization and generate more accurate suggestion algorithms for customers.</a:t>
            </a:r>
          </a:p>
          <a:p>
            <a:r>
              <a:rPr lang="en-US" sz="1700" dirty="0">
                <a:effectLst>
                  <a:outerShdw blurRad="38100" dist="38100" dir="2700000" algn="tl">
                    <a:srgbClr val="000000">
                      <a:alpha val="43137"/>
                    </a:srgbClr>
                  </a:outerShdw>
                </a:effectLst>
              </a:rPr>
              <a:t>Additionally, we’ll identify if having certain sentiments and attributes gives a song an edge over different tracks </a:t>
            </a:r>
          </a:p>
          <a:p>
            <a:r>
              <a:rPr lang="en-US" sz="1700" dirty="0">
                <a:effectLst>
                  <a:outerShdw blurRad="38100" dist="38100" dir="2700000" algn="tl">
                    <a:srgbClr val="000000">
                      <a:alpha val="43137"/>
                    </a:srgbClr>
                  </a:outerShdw>
                </a:effectLst>
              </a:rPr>
              <a:t>Finally, we have developed a recommendation system which suggest songs closest to the mood/sentiment conveyed by a particular track.</a:t>
            </a:r>
          </a:p>
        </p:txBody>
      </p:sp>
    </p:spTree>
    <p:extLst>
      <p:ext uri="{BB962C8B-B14F-4D97-AF65-F5344CB8AC3E}">
        <p14:creationId xmlns:p14="http://schemas.microsoft.com/office/powerpoint/2010/main" val="39525741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3258-7440-FA7F-878C-1562BCAE2A25}"/>
              </a:ext>
            </a:extLst>
          </p:cNvPr>
          <p:cNvSpPr>
            <a:spLocks noGrp="1"/>
          </p:cNvSpPr>
          <p:nvPr>
            <p:ph type="title"/>
          </p:nvPr>
        </p:nvSpPr>
        <p:spPr>
          <a:xfrm>
            <a:off x="838200" y="243147"/>
            <a:ext cx="10515600" cy="825500"/>
          </a:xfrm>
        </p:spPr>
        <p:txBody>
          <a:bodyPr>
            <a:normAutofit/>
          </a:bodyPr>
          <a:lstStyle/>
          <a:p>
            <a:r>
              <a:rPr lang="en-US" sz="3200" dirty="0"/>
              <a:t>The Spotify Dataset- Extraction/Preparation</a:t>
            </a:r>
          </a:p>
        </p:txBody>
      </p:sp>
      <p:sp>
        <p:nvSpPr>
          <p:cNvPr id="3" name="Content Placeholder 2">
            <a:extLst>
              <a:ext uri="{FF2B5EF4-FFF2-40B4-BE49-F238E27FC236}">
                <a16:creationId xmlns:a16="http://schemas.microsoft.com/office/drawing/2014/main" id="{4C3F4ED1-CC60-CC01-B3A4-CFC7956F2E8C}"/>
              </a:ext>
            </a:extLst>
          </p:cNvPr>
          <p:cNvSpPr>
            <a:spLocks noGrp="1"/>
          </p:cNvSpPr>
          <p:nvPr>
            <p:ph idx="1"/>
          </p:nvPr>
        </p:nvSpPr>
        <p:spPr>
          <a:xfrm>
            <a:off x="838200" y="1114755"/>
            <a:ext cx="10090212" cy="984403"/>
          </a:xfrm>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was extracted from Spotify using a developer account and Spotify </a:t>
            </a:r>
            <a:r>
              <a:rPr lang="en-US" sz="1800" dirty="0">
                <a:latin typeface="Calibri" panose="020F0502020204030204" pitchFamily="34" charset="0"/>
                <a:ea typeface="Calibri" panose="020F0502020204030204" pitchFamily="34" charset="0"/>
                <a:cs typeface="Times New Roman" panose="02020603050405020304" pitchFamily="18" charset="0"/>
              </a:rPr>
              <a:t>API</a:t>
            </a:r>
            <a:r>
              <a:rPr lang="en-US" sz="2000" dirty="0"/>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Once we get the developer credentials (client id, and secret), we can use those to authenticate the session and create a ‘Spotify’ object </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extract playlists.</a:t>
            </a:r>
            <a:r>
              <a:rPr lang="en-US" sz="2000" dirty="0"/>
              <a:t> </a:t>
            </a:r>
          </a:p>
        </p:txBody>
      </p:sp>
      <p:pic>
        <p:nvPicPr>
          <p:cNvPr id="6" name="Picture 5">
            <a:extLst>
              <a:ext uri="{FF2B5EF4-FFF2-40B4-BE49-F238E27FC236}">
                <a16:creationId xmlns:a16="http://schemas.microsoft.com/office/drawing/2014/main" id="{28E9E623-4306-4EAF-ABD0-C30E28B6DC00}"/>
              </a:ext>
            </a:extLst>
          </p:cNvPr>
          <p:cNvPicPr>
            <a:picLocks noChangeAspect="1"/>
          </p:cNvPicPr>
          <p:nvPr/>
        </p:nvPicPr>
        <p:blipFill>
          <a:blip r:embed="rId4"/>
          <a:stretch>
            <a:fillRect/>
          </a:stretch>
        </p:blipFill>
        <p:spPr>
          <a:xfrm>
            <a:off x="2911506" y="2152592"/>
            <a:ext cx="5943600" cy="1176655"/>
          </a:xfrm>
          <a:prstGeom prst="rect">
            <a:avLst/>
          </a:prstGeom>
        </p:spPr>
      </p:pic>
      <p:sp>
        <p:nvSpPr>
          <p:cNvPr id="4" name="TextBox 3">
            <a:extLst>
              <a:ext uri="{FF2B5EF4-FFF2-40B4-BE49-F238E27FC236}">
                <a16:creationId xmlns:a16="http://schemas.microsoft.com/office/drawing/2014/main" id="{848EA37D-750F-4445-BFE8-E81F18A9506E}"/>
              </a:ext>
            </a:extLst>
          </p:cNvPr>
          <p:cNvSpPr txBox="1"/>
          <p:nvPr/>
        </p:nvSpPr>
        <p:spPr>
          <a:xfrm>
            <a:off x="527482" y="4043695"/>
            <a:ext cx="3316549" cy="1754326"/>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the right </a:t>
            </a:r>
            <a:r>
              <a:rPr lang="en-US" dirty="0">
                <a:latin typeface="Calibri" panose="020F0502020204030204" pitchFamily="34" charset="0"/>
                <a:ea typeface="Calibri" panose="020F0502020204030204" pitchFamily="34" charset="0"/>
                <a:cs typeface="Times New Roman" panose="02020603050405020304" pitchFamily="18" charset="0"/>
              </a:rPr>
              <a:t>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screenshots illustrating 1000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json</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files, each containing 1000 playlists, and the format </a:t>
            </a:r>
            <a:r>
              <a:rPr lang="en-US" dirty="0">
                <a:latin typeface="Calibri" panose="020F0502020204030204" pitchFamily="34" charset="0"/>
                <a:ea typeface="Calibri" panose="020F0502020204030204" pitchFamily="34" charset="0"/>
                <a:cs typeface="Times New Roman" panose="02020603050405020304" pitchFamily="18" charset="0"/>
              </a:rPr>
              <a:t>in which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playlist and track information </a:t>
            </a:r>
            <a:r>
              <a:rPr lang="en-US" dirty="0">
                <a:latin typeface="Calibri" panose="020F0502020204030204" pitchFamily="34" charset="0"/>
                <a:ea typeface="Calibri" panose="020F0502020204030204" pitchFamily="34" charset="0"/>
                <a:cs typeface="Times New Roman" panose="02020603050405020304" pitchFamily="18" charset="0"/>
              </a:rPr>
              <a:t>is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stored inside each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json</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 </a:t>
            </a:r>
            <a:endParaRPr lang="en-US" dirty="0"/>
          </a:p>
        </p:txBody>
      </p:sp>
      <p:pic>
        <p:nvPicPr>
          <p:cNvPr id="9" name="Picture 8">
            <a:extLst>
              <a:ext uri="{FF2B5EF4-FFF2-40B4-BE49-F238E27FC236}">
                <a16:creationId xmlns:a16="http://schemas.microsoft.com/office/drawing/2014/main" id="{5F3D4D37-D955-4F9E-A7EF-CBA75C24F2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31" t="776" b="1387"/>
          <a:stretch/>
        </p:blipFill>
        <p:spPr bwMode="auto">
          <a:xfrm>
            <a:off x="8636458" y="3571615"/>
            <a:ext cx="3096895" cy="313944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45D743C1-E6D9-4BAF-8E29-608BBFE96E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7681" y="3528753"/>
            <a:ext cx="3802380" cy="3225165"/>
          </a:xfrm>
          <a:prstGeom prst="rect">
            <a:avLst/>
          </a:prstGeom>
        </p:spPr>
      </p:pic>
    </p:spTree>
    <p:extLst>
      <p:ext uri="{BB962C8B-B14F-4D97-AF65-F5344CB8AC3E}">
        <p14:creationId xmlns:p14="http://schemas.microsoft.com/office/powerpoint/2010/main" val="152132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3258-7440-FA7F-878C-1562BCAE2A25}"/>
              </a:ext>
            </a:extLst>
          </p:cNvPr>
          <p:cNvSpPr>
            <a:spLocks noGrp="1"/>
          </p:cNvSpPr>
          <p:nvPr>
            <p:ph type="title"/>
          </p:nvPr>
        </p:nvSpPr>
        <p:spPr>
          <a:xfrm>
            <a:off x="838200" y="243147"/>
            <a:ext cx="10515600" cy="825500"/>
          </a:xfrm>
        </p:spPr>
        <p:txBody>
          <a:bodyPr>
            <a:normAutofit/>
          </a:bodyPr>
          <a:lstStyle/>
          <a:p>
            <a:r>
              <a:rPr lang="en-US" sz="3200" dirty="0"/>
              <a:t>The Spotify Dataset- Extraction/Preparation</a:t>
            </a:r>
          </a:p>
        </p:txBody>
      </p:sp>
      <p:sp>
        <p:nvSpPr>
          <p:cNvPr id="3" name="Content Placeholder 2">
            <a:extLst>
              <a:ext uri="{FF2B5EF4-FFF2-40B4-BE49-F238E27FC236}">
                <a16:creationId xmlns:a16="http://schemas.microsoft.com/office/drawing/2014/main" id="{4C3F4ED1-CC60-CC01-B3A4-CFC7956F2E8C}"/>
              </a:ext>
            </a:extLst>
          </p:cNvPr>
          <p:cNvSpPr>
            <a:spLocks noGrp="1"/>
          </p:cNvSpPr>
          <p:nvPr>
            <p:ph idx="1"/>
          </p:nvPr>
        </p:nvSpPr>
        <p:spPr>
          <a:xfrm>
            <a:off x="838200" y="1190626"/>
            <a:ext cx="10515600" cy="4986337"/>
          </a:xfrm>
        </p:spPr>
        <p:txBody>
          <a:bodyPr>
            <a:normAutofit/>
          </a:bodyPr>
          <a:lstStyle/>
          <a:p>
            <a:r>
              <a:rPr lang="en-US" sz="2000" dirty="0"/>
              <a:t>We extracted 1 Million playlists from Spotify using the API, with an average of 67 songs in each.	</a:t>
            </a:r>
          </a:p>
          <a:p>
            <a:r>
              <a:rPr lang="en-US" sz="2000" dirty="0"/>
              <a:t>To avoid such a large scope of data, we consider 200,000 songs picked using bootstrap sampling from the total 1million playlists to work with. </a:t>
            </a:r>
          </a:p>
          <a:p>
            <a:r>
              <a:rPr lang="en-US" sz="2000" dirty="0"/>
              <a:t>We extracted the tracks and their meta data into a Data Frame using the following code.</a:t>
            </a:r>
          </a:p>
          <a:p>
            <a:r>
              <a:rPr lang="en-US" sz="2000" dirty="0"/>
              <a:t>The “Popularity Score” and “Genre” was extracted by retrieving the meta data of each track.</a:t>
            </a:r>
          </a:p>
          <a:p>
            <a:pPr marL="0" indent="0">
              <a:buNone/>
            </a:pPr>
            <a:endParaRPr lang="en-US" sz="2000" dirty="0"/>
          </a:p>
        </p:txBody>
      </p:sp>
      <p:pic>
        <p:nvPicPr>
          <p:cNvPr id="5" name="Picture 4">
            <a:extLst>
              <a:ext uri="{FF2B5EF4-FFF2-40B4-BE49-F238E27FC236}">
                <a16:creationId xmlns:a16="http://schemas.microsoft.com/office/drawing/2014/main" id="{B47E3400-3DC4-D983-97B0-8F958FBB335B}"/>
              </a:ext>
            </a:extLst>
          </p:cNvPr>
          <p:cNvPicPr>
            <a:picLocks noChangeAspect="1"/>
          </p:cNvPicPr>
          <p:nvPr/>
        </p:nvPicPr>
        <p:blipFill>
          <a:blip r:embed="rId4"/>
          <a:stretch>
            <a:fillRect/>
          </a:stretch>
        </p:blipFill>
        <p:spPr>
          <a:xfrm>
            <a:off x="685513" y="3620183"/>
            <a:ext cx="4975034" cy="2301439"/>
          </a:xfrm>
          <a:prstGeom prst="rect">
            <a:avLst/>
          </a:prstGeom>
          <a:effectLst>
            <a:outerShdw blurRad="50800" dist="50800" dir="5400000" algn="ctr" rotWithShape="0">
              <a:schemeClr val="bg1"/>
            </a:outerShdw>
          </a:effectLst>
        </p:spPr>
      </p:pic>
      <p:pic>
        <p:nvPicPr>
          <p:cNvPr id="8" name="Picture 7">
            <a:extLst>
              <a:ext uri="{FF2B5EF4-FFF2-40B4-BE49-F238E27FC236}">
                <a16:creationId xmlns:a16="http://schemas.microsoft.com/office/drawing/2014/main" id="{015B342E-40D4-023D-E10C-D9F0BE64513A}"/>
              </a:ext>
            </a:extLst>
          </p:cNvPr>
          <p:cNvPicPr>
            <a:picLocks noChangeAspect="1"/>
          </p:cNvPicPr>
          <p:nvPr/>
        </p:nvPicPr>
        <p:blipFill>
          <a:blip r:embed="rId5"/>
          <a:stretch>
            <a:fillRect/>
          </a:stretch>
        </p:blipFill>
        <p:spPr>
          <a:xfrm>
            <a:off x="6096000" y="3820219"/>
            <a:ext cx="5410487" cy="2034716"/>
          </a:xfrm>
          <a:prstGeom prst="rect">
            <a:avLst/>
          </a:prstGeom>
          <a:effectLst>
            <a:outerShdw blurRad="50800" dist="50800" dir="5400000" algn="ctr" rotWithShape="0">
              <a:schemeClr val="bg1"/>
            </a:outerShdw>
          </a:effectLst>
        </p:spPr>
      </p:pic>
    </p:spTree>
    <p:extLst>
      <p:ext uri="{BB962C8B-B14F-4D97-AF65-F5344CB8AC3E}">
        <p14:creationId xmlns:p14="http://schemas.microsoft.com/office/powerpoint/2010/main" val="311118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extLst>
              <a:ext uri="{BEBA8EAE-BF5A-486C-A8C5-ECC9F3942E4B}">
                <a14:imgProps xmlns:a14="http://schemas.microsoft.com/office/drawing/2010/main">
                  <a14:imgLayer r:embed="rId3">
                    <a14:imgEffect>
                      <a14:artisticMarker size="1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72359F-CE86-2A68-A7C3-5468F601F614}"/>
              </a:ext>
            </a:extLst>
          </p:cNvPr>
          <p:cNvSpPr>
            <a:spLocks noGrp="1"/>
          </p:cNvSpPr>
          <p:nvPr>
            <p:ph idx="1"/>
          </p:nvPr>
        </p:nvSpPr>
        <p:spPr>
          <a:xfrm>
            <a:off x="525955" y="506283"/>
            <a:ext cx="6351923" cy="3000374"/>
          </a:xfrm>
        </p:spPr>
        <p:txBody>
          <a:bodyPr>
            <a:normAutofit lnSpcReduction="10000"/>
          </a:bodyPr>
          <a:lstStyle/>
          <a:p>
            <a:r>
              <a:rPr lang="en-US" sz="1600" b="1" dirty="0">
                <a:solidFill>
                  <a:schemeClr val="bg1"/>
                </a:solidFill>
                <a:effectLst>
                  <a:outerShdw blurRad="38100" dist="38100" dir="2700000" algn="tl">
                    <a:srgbClr val="000000">
                      <a:alpha val="43137"/>
                    </a:srgbClr>
                  </a:outerShdw>
                </a:effectLst>
              </a:rPr>
              <a:t>Once we obtained the meta data, we used the ‘</a:t>
            </a:r>
            <a:r>
              <a:rPr lang="en-US" sz="1600" b="1" dirty="0" err="1">
                <a:solidFill>
                  <a:schemeClr val="bg1"/>
                </a:solidFill>
                <a:effectLst>
                  <a:outerShdw blurRad="38100" dist="38100" dir="2700000" algn="tl">
                    <a:srgbClr val="000000">
                      <a:alpha val="43137"/>
                    </a:srgbClr>
                  </a:outerShdw>
                </a:effectLst>
              </a:rPr>
              <a:t>Audio_Features</a:t>
            </a:r>
            <a:r>
              <a:rPr lang="en-US" sz="1600" b="1" dirty="0">
                <a:solidFill>
                  <a:schemeClr val="bg1"/>
                </a:solidFill>
                <a:effectLst>
                  <a:outerShdw blurRad="38100" dist="38100" dir="2700000" algn="tl">
                    <a:srgbClr val="000000">
                      <a:alpha val="43137"/>
                    </a:srgbClr>
                  </a:outerShdw>
                </a:effectLst>
              </a:rPr>
              <a:t>’ function of the </a:t>
            </a:r>
            <a:r>
              <a:rPr lang="en-US" sz="1600" b="1" dirty="0" err="1">
                <a:solidFill>
                  <a:schemeClr val="bg1"/>
                </a:solidFill>
                <a:effectLst>
                  <a:outerShdw blurRad="38100" dist="38100" dir="2700000" algn="tl">
                    <a:srgbClr val="000000">
                      <a:alpha val="43137"/>
                    </a:srgbClr>
                  </a:outerShdw>
                </a:effectLst>
              </a:rPr>
              <a:t>Spotipy</a:t>
            </a:r>
            <a:r>
              <a:rPr lang="en-US" sz="1600" b="1" dirty="0">
                <a:solidFill>
                  <a:schemeClr val="bg1"/>
                </a:solidFill>
                <a:effectLst>
                  <a:outerShdw blurRad="38100" dist="38100" dir="2700000" algn="tl">
                    <a:srgbClr val="000000">
                      <a:alpha val="43137"/>
                    </a:srgbClr>
                  </a:outerShdw>
                </a:effectLst>
              </a:rPr>
              <a:t> Package to retrieve various track attributes such as ‘danceability’, ‘energy’, ‘</a:t>
            </a:r>
            <a:r>
              <a:rPr lang="en-US" sz="1600" b="1" dirty="0" err="1">
                <a:solidFill>
                  <a:schemeClr val="bg1"/>
                </a:solidFill>
                <a:effectLst>
                  <a:outerShdw blurRad="38100" dist="38100" dir="2700000" algn="tl">
                    <a:srgbClr val="000000">
                      <a:alpha val="43137"/>
                    </a:srgbClr>
                  </a:outerShdw>
                </a:effectLst>
              </a:rPr>
              <a:t>acousticness</a:t>
            </a:r>
            <a:r>
              <a:rPr lang="en-US" sz="1600" b="1" dirty="0">
                <a:solidFill>
                  <a:schemeClr val="bg1"/>
                </a:solidFill>
                <a:effectLst>
                  <a:outerShdw blurRad="38100" dist="38100" dir="2700000" algn="tl">
                    <a:srgbClr val="000000">
                      <a:alpha val="43137"/>
                    </a:srgbClr>
                  </a:outerShdw>
                </a:effectLst>
              </a:rPr>
              <a:t>’, ‘valence’, ‘tempo’, etc. and store those values into our final data frame on which we will perform our analysis.</a:t>
            </a:r>
          </a:p>
          <a:p>
            <a:pPr marL="0" indent="0">
              <a:buNone/>
            </a:pPr>
            <a:endParaRPr lang="en-US" sz="1600" b="1" dirty="0">
              <a:solidFill>
                <a:schemeClr val="bg1"/>
              </a:solidFill>
              <a:effectLst>
                <a:outerShdw blurRad="38100" dist="38100" dir="2700000" algn="tl">
                  <a:srgbClr val="000000">
                    <a:alpha val="43137"/>
                  </a:srgbClr>
                </a:outerShdw>
              </a:effectLst>
            </a:endParaRPr>
          </a:p>
          <a:p>
            <a:r>
              <a:rPr lang="en-US" sz="1600" b="1" dirty="0">
                <a:solidFill>
                  <a:schemeClr val="bg1"/>
                </a:solidFill>
                <a:effectLst>
                  <a:outerShdw blurRad="38100" dist="38100" dir="2700000" algn="tl">
                    <a:srgbClr val="000000">
                      <a:alpha val="43137"/>
                    </a:srgbClr>
                  </a:outerShdw>
                </a:effectLst>
              </a:rPr>
              <a:t>Below is the code used to generate the dataset, and a snippet of the resulting data frame: </a:t>
            </a:r>
          </a:p>
          <a:p>
            <a:endParaRPr lang="en-US" sz="1600" b="1" dirty="0">
              <a:solidFill>
                <a:schemeClr val="bg1"/>
              </a:solidFill>
              <a:effectLst>
                <a:outerShdw blurRad="38100" dist="38100" dir="2700000" algn="tl">
                  <a:srgbClr val="000000">
                    <a:alpha val="43137"/>
                  </a:srgbClr>
                </a:outerShdw>
              </a:effectLst>
            </a:endParaRPr>
          </a:p>
          <a:p>
            <a:r>
              <a:rPr lang="en-US" sz="1600" b="1" dirty="0">
                <a:solidFill>
                  <a:schemeClr val="bg1"/>
                </a:solidFill>
                <a:effectLst>
                  <a:outerShdw blurRad="38100" dist="38100" dir="2700000" algn="tl">
                    <a:srgbClr val="000000">
                      <a:alpha val="43137"/>
                    </a:srgbClr>
                  </a:outerShdw>
                </a:effectLst>
              </a:rPr>
              <a:t>Now that we have a relevant Data Frame to analyze, we are ready to move on to the next step of Exploratory Data Analysis.</a:t>
            </a:r>
          </a:p>
        </p:txBody>
      </p:sp>
      <p:pic>
        <p:nvPicPr>
          <p:cNvPr id="6" name="Picture 5">
            <a:extLst>
              <a:ext uri="{FF2B5EF4-FFF2-40B4-BE49-F238E27FC236}">
                <a16:creationId xmlns:a16="http://schemas.microsoft.com/office/drawing/2014/main" id="{A4120CFF-D1EC-471C-B477-32A21411DD55}"/>
              </a:ext>
            </a:extLst>
          </p:cNvPr>
          <p:cNvPicPr>
            <a:picLocks noChangeAspect="1"/>
          </p:cNvPicPr>
          <p:nvPr/>
        </p:nvPicPr>
        <p:blipFill rotWithShape="1">
          <a:blip r:embed="rId5"/>
          <a:srcRect r="16636"/>
          <a:stretch/>
        </p:blipFill>
        <p:spPr>
          <a:xfrm>
            <a:off x="6954574" y="896311"/>
            <a:ext cx="4954789" cy="2071370"/>
          </a:xfrm>
          <a:prstGeom prst="rect">
            <a:avLst/>
          </a:prstGeom>
          <a:effectLst>
            <a:outerShdw blurRad="50800" dist="50800" dir="5400000" algn="ctr" rotWithShape="0">
              <a:schemeClr val="accent6">
                <a:lumMod val="50000"/>
              </a:schemeClr>
            </a:outerShdw>
          </a:effectLst>
        </p:spPr>
      </p:pic>
      <p:pic>
        <p:nvPicPr>
          <p:cNvPr id="8" name="Picture 7">
            <a:extLst>
              <a:ext uri="{FF2B5EF4-FFF2-40B4-BE49-F238E27FC236}">
                <a16:creationId xmlns:a16="http://schemas.microsoft.com/office/drawing/2014/main" id="{F021E1B4-218B-4C83-A0FD-CA5E8CA3D001}"/>
              </a:ext>
            </a:extLst>
          </p:cNvPr>
          <p:cNvPicPr>
            <a:picLocks noChangeAspect="1"/>
          </p:cNvPicPr>
          <p:nvPr/>
        </p:nvPicPr>
        <p:blipFill>
          <a:blip r:embed="rId6"/>
          <a:stretch>
            <a:fillRect/>
          </a:stretch>
        </p:blipFill>
        <p:spPr>
          <a:xfrm>
            <a:off x="2424345" y="3506657"/>
            <a:ext cx="7340259" cy="3130589"/>
          </a:xfrm>
          <a:prstGeom prst="rect">
            <a:avLst/>
          </a:prstGeom>
        </p:spPr>
      </p:pic>
    </p:spTree>
    <p:extLst>
      <p:ext uri="{BB962C8B-B14F-4D97-AF65-F5344CB8AC3E}">
        <p14:creationId xmlns:p14="http://schemas.microsoft.com/office/powerpoint/2010/main" val="154636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7000">
              <a:schemeClr val="accent6">
                <a:lumMod val="0"/>
                <a:lumOff val="100000"/>
              </a:schemeClr>
            </a:gs>
            <a:gs pos="100000">
              <a:schemeClr val="accent6">
                <a:lumMod val="100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354050-C940-CE87-4536-1ED025924A0F}"/>
              </a:ext>
            </a:extLst>
          </p:cNvPr>
          <p:cNvSpPr>
            <a:spLocks noGrp="1"/>
          </p:cNvSpPr>
          <p:nvPr>
            <p:ph type="title"/>
          </p:nvPr>
        </p:nvSpPr>
        <p:spPr>
          <a:xfrm>
            <a:off x="798576" y="1243013"/>
            <a:ext cx="3855720" cy="4371974"/>
          </a:xfrm>
        </p:spPr>
        <p:txBody>
          <a:bodyPr>
            <a:normAutofit/>
          </a:bodyPr>
          <a:lstStyle/>
          <a:p>
            <a:r>
              <a:rPr lang="en-US" sz="3600" dirty="0">
                <a:solidFill>
                  <a:schemeClr val="accent6">
                    <a:lumMod val="50000"/>
                  </a:schemeClr>
                </a:solidFill>
              </a:rPr>
              <a:t>Data Description and Techniques Used</a:t>
            </a:r>
          </a:p>
        </p:txBody>
      </p:sp>
      <p:sp>
        <p:nvSpPr>
          <p:cNvPr id="3" name="Content Placeholder 2">
            <a:extLst>
              <a:ext uri="{FF2B5EF4-FFF2-40B4-BE49-F238E27FC236}">
                <a16:creationId xmlns:a16="http://schemas.microsoft.com/office/drawing/2014/main" id="{B076A22D-13D6-48CF-261E-FBECC55E87BF}"/>
              </a:ext>
            </a:extLst>
          </p:cNvPr>
          <p:cNvSpPr>
            <a:spLocks noGrp="1"/>
          </p:cNvSpPr>
          <p:nvPr>
            <p:ph idx="1"/>
          </p:nvPr>
        </p:nvSpPr>
        <p:spPr>
          <a:xfrm>
            <a:off x="5619750" y="555094"/>
            <a:ext cx="5773674" cy="5479946"/>
          </a:xfrm>
        </p:spPr>
        <p:txBody>
          <a:bodyPr anchor="ctr">
            <a:normAutofit/>
          </a:bodyPr>
          <a:lstStyle/>
          <a:p>
            <a:pPr marL="0" indent="0">
              <a:buNone/>
            </a:pPr>
            <a:r>
              <a:rPr lang="en-US" sz="1400" b="1" u="sng" dirty="0">
                <a:solidFill>
                  <a:schemeClr val="accent6">
                    <a:lumMod val="50000"/>
                  </a:schemeClr>
                </a:solidFill>
              </a:rPr>
              <a:t>Data Description </a:t>
            </a:r>
          </a:p>
          <a:p>
            <a:r>
              <a:rPr lang="en-US" sz="1400" dirty="0">
                <a:solidFill>
                  <a:schemeClr val="accent6">
                    <a:lumMod val="50000"/>
                  </a:schemeClr>
                </a:solidFill>
              </a:rPr>
              <a:t>The working dataset has 200,000 rows which we selected using bootstrap sampling from 1million extracted playlist.</a:t>
            </a:r>
          </a:p>
          <a:p>
            <a:r>
              <a:rPr lang="en-US" sz="1400" dirty="0">
                <a:solidFill>
                  <a:schemeClr val="accent6">
                    <a:lumMod val="50000"/>
                  </a:schemeClr>
                </a:solidFill>
              </a:rPr>
              <a:t> The dataset has 23 columns, most of them being numerical with just  2 categorical variables of interest - ‘genre’ and ‘</a:t>
            </a:r>
            <a:r>
              <a:rPr lang="en-US" sz="1400" dirty="0" err="1">
                <a:solidFill>
                  <a:schemeClr val="accent6">
                    <a:lumMod val="50000"/>
                  </a:schemeClr>
                </a:solidFill>
              </a:rPr>
              <a:t>time_signature</a:t>
            </a:r>
            <a:r>
              <a:rPr lang="en-US" sz="1400" dirty="0">
                <a:solidFill>
                  <a:schemeClr val="accent6">
                    <a:lumMod val="50000"/>
                  </a:schemeClr>
                </a:solidFill>
              </a:rPr>
              <a:t>’. </a:t>
            </a:r>
          </a:p>
          <a:p>
            <a:r>
              <a:rPr lang="en-US" sz="1400" dirty="0">
                <a:solidFill>
                  <a:schemeClr val="accent6">
                    <a:lumMod val="50000"/>
                  </a:schemeClr>
                </a:solidFill>
              </a:rPr>
              <a:t>We dropped the unnecessary columns such as </a:t>
            </a:r>
            <a:r>
              <a:rPr lang="en-US" sz="1400" dirty="0" err="1">
                <a:solidFill>
                  <a:schemeClr val="accent6">
                    <a:lumMod val="50000"/>
                  </a:schemeClr>
                </a:solidFill>
              </a:rPr>
              <a:t>track_id</a:t>
            </a:r>
            <a:r>
              <a:rPr lang="en-US" sz="1400" dirty="0">
                <a:solidFill>
                  <a:schemeClr val="accent6">
                    <a:lumMod val="50000"/>
                  </a:schemeClr>
                </a:solidFill>
              </a:rPr>
              <a:t>, </a:t>
            </a:r>
            <a:r>
              <a:rPr lang="en-US" sz="1400" dirty="0" err="1">
                <a:solidFill>
                  <a:schemeClr val="accent6">
                    <a:lumMod val="50000"/>
                  </a:schemeClr>
                </a:solidFill>
              </a:rPr>
              <a:t>audio_features</a:t>
            </a:r>
            <a:r>
              <a:rPr lang="en-US" sz="1400" dirty="0">
                <a:solidFill>
                  <a:schemeClr val="accent6">
                    <a:lumMod val="50000"/>
                  </a:schemeClr>
                </a:solidFill>
              </a:rPr>
              <a:t> etc. during EDA.</a:t>
            </a:r>
          </a:p>
          <a:p>
            <a:r>
              <a:rPr lang="en-US" sz="1400" dirty="0">
                <a:solidFill>
                  <a:schemeClr val="accent6">
                    <a:lumMod val="50000"/>
                  </a:schemeClr>
                </a:solidFill>
              </a:rPr>
              <a:t>For trend analysis we’ll use the ‘popularity’ score as a target variable, and for sentiment analysis and recommendation system we use the other attributes such as ‘</a:t>
            </a:r>
            <a:r>
              <a:rPr lang="en-US" sz="1400" dirty="0" err="1">
                <a:solidFill>
                  <a:schemeClr val="accent6">
                    <a:lumMod val="50000"/>
                  </a:schemeClr>
                </a:solidFill>
              </a:rPr>
              <a:t>speechiness</a:t>
            </a:r>
            <a:r>
              <a:rPr lang="en-US" sz="1400" dirty="0">
                <a:solidFill>
                  <a:schemeClr val="accent6">
                    <a:lumMod val="50000"/>
                  </a:schemeClr>
                </a:solidFill>
              </a:rPr>
              <a:t>’, ‘valence’, etc.</a:t>
            </a:r>
          </a:p>
          <a:p>
            <a:pPr marL="0" indent="0">
              <a:buNone/>
            </a:pPr>
            <a:r>
              <a:rPr lang="en-US" sz="1400" b="1" u="sng" dirty="0">
                <a:solidFill>
                  <a:schemeClr val="accent6">
                    <a:lumMod val="50000"/>
                  </a:schemeClr>
                </a:solidFill>
              </a:rPr>
              <a:t>Techniques Used</a:t>
            </a:r>
          </a:p>
          <a:p>
            <a:r>
              <a:rPr lang="en-US" sz="1400" dirty="0" err="1">
                <a:solidFill>
                  <a:schemeClr val="accent6">
                    <a:lumMod val="50000"/>
                  </a:schemeClr>
                </a:solidFill>
              </a:rPr>
              <a:t>Spotipy</a:t>
            </a:r>
            <a:r>
              <a:rPr lang="en-US" sz="1400" dirty="0">
                <a:solidFill>
                  <a:schemeClr val="accent6">
                    <a:lumMod val="50000"/>
                  </a:schemeClr>
                </a:solidFill>
              </a:rPr>
              <a:t> package was used to extract song metadata from global Spotify playlists.</a:t>
            </a:r>
          </a:p>
          <a:p>
            <a:r>
              <a:rPr lang="en-US" sz="1400" dirty="0">
                <a:solidFill>
                  <a:schemeClr val="accent6">
                    <a:lumMod val="50000"/>
                  </a:schemeClr>
                </a:solidFill>
              </a:rPr>
              <a:t> In-built functions from </a:t>
            </a:r>
            <a:r>
              <a:rPr lang="en-US" sz="1400" dirty="0" err="1">
                <a:solidFill>
                  <a:schemeClr val="accent6">
                    <a:lumMod val="50000"/>
                  </a:schemeClr>
                </a:solidFill>
              </a:rPr>
              <a:t>Spotipy</a:t>
            </a:r>
            <a:r>
              <a:rPr lang="en-US" sz="1400" dirty="0">
                <a:solidFill>
                  <a:schemeClr val="accent6">
                    <a:lumMod val="50000"/>
                  </a:schemeClr>
                </a:solidFill>
              </a:rPr>
              <a:t> package was used to generate the dataset with 200,000 songs using bootstrap sampling. </a:t>
            </a:r>
          </a:p>
          <a:p>
            <a:r>
              <a:rPr lang="en-US" sz="1400" dirty="0">
                <a:solidFill>
                  <a:schemeClr val="accent6">
                    <a:lumMod val="50000"/>
                  </a:schemeClr>
                </a:solidFill>
              </a:rPr>
              <a:t>We’ll be using matplotlib and seaborn packages to illustrate our analysis during EDA. </a:t>
            </a:r>
          </a:p>
          <a:p>
            <a:r>
              <a:rPr lang="en-US" sz="1400" dirty="0">
                <a:solidFill>
                  <a:schemeClr val="accent6">
                    <a:lumMod val="50000"/>
                  </a:schemeClr>
                </a:solidFill>
              </a:rPr>
              <a:t>Inferences will be drawn from EDA which will aid in building and selecting ML models.</a:t>
            </a:r>
          </a:p>
          <a:p>
            <a:r>
              <a:rPr lang="en-US" sz="1400" dirty="0">
                <a:solidFill>
                  <a:schemeClr val="accent6">
                    <a:lumMod val="50000"/>
                  </a:schemeClr>
                </a:solidFill>
              </a:rPr>
              <a:t>Clustering (with PCA) and a content-based Recommendation system will be developed</a:t>
            </a:r>
          </a:p>
        </p:txBody>
      </p:sp>
    </p:spTree>
    <p:extLst>
      <p:ext uri="{BB962C8B-B14F-4D97-AF65-F5344CB8AC3E}">
        <p14:creationId xmlns:p14="http://schemas.microsoft.com/office/powerpoint/2010/main" val="210045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89000"/>
              </a:schemeClr>
            </a:gs>
            <a:gs pos="30000">
              <a:schemeClr val="accent6">
                <a:lumMod val="89000"/>
              </a:schemeClr>
            </a:gs>
            <a:gs pos="89000">
              <a:schemeClr val="accent6">
                <a:lumMod val="75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6"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itle 1">
            <a:extLst>
              <a:ext uri="{FF2B5EF4-FFF2-40B4-BE49-F238E27FC236}">
                <a16:creationId xmlns:a16="http://schemas.microsoft.com/office/drawing/2014/main" id="{39ED3D96-C7D4-43ED-80C3-BDFBDF5CC926}"/>
              </a:ext>
            </a:extLst>
          </p:cNvPr>
          <p:cNvSpPr>
            <a:spLocks noGrp="1"/>
          </p:cNvSpPr>
          <p:nvPr>
            <p:ph type="title"/>
          </p:nvPr>
        </p:nvSpPr>
        <p:spPr>
          <a:xfrm>
            <a:off x="1078327" y="899051"/>
            <a:ext cx="5981278" cy="832022"/>
          </a:xfrm>
        </p:spPr>
        <p:txBody>
          <a:bodyPr>
            <a:normAutofit/>
          </a:bodyPr>
          <a:lstStyle/>
          <a:p>
            <a:r>
              <a:rPr lang="en-US" sz="3600" b="1" dirty="0">
                <a:solidFill>
                  <a:schemeClr val="bg1"/>
                </a:solidFill>
              </a:rPr>
              <a:t>EDA- Categorical Variables</a:t>
            </a:r>
          </a:p>
        </p:txBody>
      </p:sp>
      <p:sp>
        <p:nvSpPr>
          <p:cNvPr id="32" name="Content Placeholder 2">
            <a:extLst>
              <a:ext uri="{FF2B5EF4-FFF2-40B4-BE49-F238E27FC236}">
                <a16:creationId xmlns:a16="http://schemas.microsoft.com/office/drawing/2014/main" id="{42124797-171E-41D7-AB64-064A76C06793}"/>
              </a:ext>
            </a:extLst>
          </p:cNvPr>
          <p:cNvSpPr>
            <a:spLocks noGrp="1"/>
          </p:cNvSpPr>
          <p:nvPr>
            <p:ph idx="1"/>
          </p:nvPr>
        </p:nvSpPr>
        <p:spPr>
          <a:xfrm>
            <a:off x="483724" y="2529003"/>
            <a:ext cx="6888626" cy="3800476"/>
          </a:xfrm>
        </p:spPr>
        <p:txBody>
          <a:bodyPr>
            <a:normAutofit/>
          </a:bodyPr>
          <a:lstStyle/>
          <a:p>
            <a:r>
              <a:rPr lang="en-US" sz="2000" dirty="0">
                <a:solidFill>
                  <a:schemeClr val="bg1"/>
                </a:solidFill>
              </a:rPr>
              <a:t>Since there are only 2 categorical columns of interest, we start with </a:t>
            </a:r>
            <a:r>
              <a:rPr lang="en-US" sz="2000" dirty="0" err="1">
                <a:solidFill>
                  <a:schemeClr val="bg1"/>
                </a:solidFill>
              </a:rPr>
              <a:t>countplots</a:t>
            </a:r>
            <a:r>
              <a:rPr lang="en-US" sz="2000" dirty="0">
                <a:solidFill>
                  <a:schemeClr val="bg1"/>
                </a:solidFill>
              </a:rPr>
              <a:t> for “genre” and “</a:t>
            </a:r>
            <a:r>
              <a:rPr lang="en-US" sz="2000" dirty="0" err="1">
                <a:solidFill>
                  <a:schemeClr val="bg1"/>
                </a:solidFill>
              </a:rPr>
              <a:t>time_signature</a:t>
            </a:r>
            <a:r>
              <a:rPr lang="en-US" sz="2000" dirty="0">
                <a:solidFill>
                  <a:schemeClr val="bg1"/>
                </a:solidFill>
              </a:rPr>
              <a:t>”.</a:t>
            </a:r>
          </a:p>
          <a:p>
            <a:pPr marL="0" indent="0">
              <a:buNone/>
            </a:pPr>
            <a:endParaRPr lang="en-US" sz="2000" dirty="0">
              <a:solidFill>
                <a:schemeClr val="bg1"/>
              </a:solidFill>
            </a:endParaRPr>
          </a:p>
          <a:p>
            <a:pPr marL="0" indent="0">
              <a:buNone/>
            </a:pPr>
            <a:r>
              <a:rPr lang="en-US" sz="2000" dirty="0">
                <a:solidFill>
                  <a:schemeClr val="bg1"/>
                </a:solidFill>
              </a:rPr>
              <a:t>Inferences:</a:t>
            </a:r>
          </a:p>
          <a:p>
            <a:r>
              <a:rPr lang="en-US" sz="1800" dirty="0" err="1">
                <a:solidFill>
                  <a:schemeClr val="bg1"/>
                </a:solidFill>
              </a:rPr>
              <a:t>Time_signature</a:t>
            </a:r>
            <a:r>
              <a:rPr lang="en-US" sz="1800" dirty="0">
                <a:solidFill>
                  <a:schemeClr val="bg1"/>
                </a:solidFill>
              </a:rPr>
              <a:t> 4 dominates our dataset, more than 90% of tracks out of the 200,000 has a </a:t>
            </a:r>
            <a:r>
              <a:rPr lang="en-US" sz="1800" dirty="0" err="1">
                <a:solidFill>
                  <a:schemeClr val="bg1"/>
                </a:solidFill>
              </a:rPr>
              <a:t>time_signature</a:t>
            </a:r>
            <a:r>
              <a:rPr lang="en-US" sz="1800" dirty="0">
                <a:solidFill>
                  <a:schemeClr val="bg1"/>
                </a:solidFill>
              </a:rPr>
              <a:t> of 4. This means people are generally more receptive towards songs with certain beats per minute which qualifies as </a:t>
            </a:r>
            <a:r>
              <a:rPr lang="en-US" sz="1800" dirty="0" err="1">
                <a:solidFill>
                  <a:schemeClr val="bg1"/>
                </a:solidFill>
              </a:rPr>
              <a:t>time_signature</a:t>
            </a:r>
            <a:r>
              <a:rPr lang="en-US" sz="1800" dirty="0">
                <a:solidFill>
                  <a:schemeClr val="bg1"/>
                </a:solidFill>
              </a:rPr>
              <a:t>: 4.</a:t>
            </a:r>
          </a:p>
          <a:p>
            <a:r>
              <a:rPr lang="en-US" sz="1800" dirty="0">
                <a:solidFill>
                  <a:schemeClr val="bg1"/>
                </a:solidFill>
              </a:rPr>
              <a:t> Rap and Trap songs contribute the most to our selected song list, while pop has the least count among all other major genres.</a:t>
            </a:r>
          </a:p>
          <a:p>
            <a:r>
              <a:rPr lang="en-US" sz="1800" dirty="0">
                <a:solidFill>
                  <a:schemeClr val="bg1"/>
                </a:solidFill>
              </a:rPr>
              <a:t>Genres like </a:t>
            </a:r>
            <a:r>
              <a:rPr lang="en-US" sz="1800" dirty="0" err="1">
                <a:solidFill>
                  <a:schemeClr val="bg1"/>
                </a:solidFill>
              </a:rPr>
              <a:t>Hiphop</a:t>
            </a:r>
            <a:r>
              <a:rPr lang="en-US" sz="1800" dirty="0">
                <a:solidFill>
                  <a:schemeClr val="bg1"/>
                </a:solidFill>
              </a:rPr>
              <a:t>, Techno, Freestyle, Trance have around the same number of instances, and hence are equally popular. </a:t>
            </a:r>
          </a:p>
        </p:txBody>
      </p:sp>
      <p:pic>
        <p:nvPicPr>
          <p:cNvPr id="33" name="Picture 32">
            <a:extLst>
              <a:ext uri="{FF2B5EF4-FFF2-40B4-BE49-F238E27FC236}">
                <a16:creationId xmlns:a16="http://schemas.microsoft.com/office/drawing/2014/main" id="{4131F8AC-888B-4905-87BF-3DA4C7AE5285}"/>
              </a:ext>
            </a:extLst>
          </p:cNvPr>
          <p:cNvPicPr>
            <a:picLocks noChangeAspect="1"/>
          </p:cNvPicPr>
          <p:nvPr/>
        </p:nvPicPr>
        <p:blipFill>
          <a:blip r:embed="rId2"/>
          <a:stretch>
            <a:fillRect/>
          </a:stretch>
        </p:blipFill>
        <p:spPr>
          <a:xfrm>
            <a:off x="7984723" y="392585"/>
            <a:ext cx="3309225" cy="2631989"/>
          </a:xfrm>
          <a:prstGeom prst="rect">
            <a:avLst/>
          </a:prstGeom>
        </p:spPr>
      </p:pic>
      <p:pic>
        <p:nvPicPr>
          <p:cNvPr id="34" name="Picture 33">
            <a:extLst>
              <a:ext uri="{FF2B5EF4-FFF2-40B4-BE49-F238E27FC236}">
                <a16:creationId xmlns:a16="http://schemas.microsoft.com/office/drawing/2014/main" id="{0FDDEBC2-7859-44B3-8630-7946F84F042A}"/>
              </a:ext>
            </a:extLst>
          </p:cNvPr>
          <p:cNvPicPr>
            <a:picLocks noChangeAspect="1"/>
          </p:cNvPicPr>
          <p:nvPr/>
        </p:nvPicPr>
        <p:blipFill>
          <a:blip r:embed="rId3"/>
          <a:stretch>
            <a:fillRect/>
          </a:stretch>
        </p:blipFill>
        <p:spPr>
          <a:xfrm>
            <a:off x="7987069" y="3276600"/>
            <a:ext cx="3312652" cy="3188815"/>
          </a:xfrm>
          <a:prstGeom prst="rect">
            <a:avLst/>
          </a:prstGeom>
        </p:spPr>
      </p:pic>
    </p:spTree>
    <p:extLst>
      <p:ext uri="{BB962C8B-B14F-4D97-AF65-F5344CB8AC3E}">
        <p14:creationId xmlns:p14="http://schemas.microsoft.com/office/powerpoint/2010/main" val="279182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B0ED0A35-9F2A-6B14-B154-9E41EBA3A3BF}"/>
              </a:ext>
            </a:extLst>
          </p:cNvPr>
          <p:cNvSpPr>
            <a:spLocks noGrp="1"/>
          </p:cNvSpPr>
          <p:nvPr>
            <p:ph type="title"/>
          </p:nvPr>
        </p:nvSpPr>
        <p:spPr>
          <a:xfrm>
            <a:off x="742950" y="294705"/>
            <a:ext cx="5743575" cy="646928"/>
          </a:xfrm>
        </p:spPr>
        <p:txBody>
          <a:bodyPr>
            <a:normAutofit/>
          </a:bodyPr>
          <a:lstStyle/>
          <a:p>
            <a:r>
              <a:rPr lang="en-US" sz="3200" b="1" dirty="0">
                <a:solidFill>
                  <a:schemeClr val="bg1"/>
                </a:solidFill>
              </a:rPr>
              <a:t>EDA- Numerical Variables</a:t>
            </a:r>
          </a:p>
        </p:txBody>
      </p:sp>
      <p:sp>
        <p:nvSpPr>
          <p:cNvPr id="2" name="TextBox 1">
            <a:extLst>
              <a:ext uri="{FF2B5EF4-FFF2-40B4-BE49-F238E27FC236}">
                <a16:creationId xmlns:a16="http://schemas.microsoft.com/office/drawing/2014/main" id="{F1A01A7F-B85E-4C46-9B49-ABC814AAF6BE}"/>
              </a:ext>
            </a:extLst>
          </p:cNvPr>
          <p:cNvSpPr txBox="1"/>
          <p:nvPr/>
        </p:nvSpPr>
        <p:spPr>
          <a:xfrm>
            <a:off x="871329" y="1376360"/>
            <a:ext cx="3857625" cy="1754326"/>
          </a:xfrm>
          <a:prstGeom prst="rect">
            <a:avLst/>
          </a:prstGeom>
          <a:noFill/>
        </p:spPr>
        <p:txBody>
          <a:bodyPr wrap="square" rtlCol="0">
            <a:spAutoFit/>
          </a:bodyPr>
          <a:lstStyle/>
          <a:p>
            <a:r>
              <a:rPr lang="en-US" sz="1800" dirty="0">
                <a:solidFill>
                  <a:schemeClr val="bg1"/>
                </a:solidFill>
              </a:rPr>
              <a:t>Instrumentality and liveliness are heavily right skewed and have a positive bias, we can keep this in mind when building our recommendation engine.</a:t>
            </a:r>
          </a:p>
          <a:p>
            <a:endParaRPr lang="en-US" dirty="0">
              <a:solidFill>
                <a:schemeClr val="bg1"/>
              </a:solidFill>
            </a:endParaRPr>
          </a:p>
        </p:txBody>
      </p:sp>
      <p:pic>
        <p:nvPicPr>
          <p:cNvPr id="4" name="Picture 3">
            <a:extLst>
              <a:ext uri="{FF2B5EF4-FFF2-40B4-BE49-F238E27FC236}">
                <a16:creationId xmlns:a16="http://schemas.microsoft.com/office/drawing/2014/main" id="{553329BE-9794-46C3-B05E-F000429CA4D8}"/>
              </a:ext>
            </a:extLst>
          </p:cNvPr>
          <p:cNvPicPr>
            <a:picLocks noChangeAspect="1"/>
          </p:cNvPicPr>
          <p:nvPr/>
        </p:nvPicPr>
        <p:blipFill>
          <a:blip r:embed="rId4"/>
          <a:stretch>
            <a:fillRect/>
          </a:stretch>
        </p:blipFill>
        <p:spPr>
          <a:xfrm>
            <a:off x="4963871" y="1040512"/>
            <a:ext cx="6991558" cy="3035695"/>
          </a:xfrm>
          <a:prstGeom prst="rect">
            <a:avLst/>
          </a:prstGeom>
          <a:effectLst>
            <a:outerShdw blurRad="50800" dist="50800" dir="5400000" algn="ctr" rotWithShape="0">
              <a:schemeClr val="accent6">
                <a:lumMod val="50000"/>
              </a:schemeClr>
            </a:outerShdw>
          </a:effectLst>
        </p:spPr>
      </p:pic>
      <p:sp>
        <p:nvSpPr>
          <p:cNvPr id="5" name="TextBox 4">
            <a:extLst>
              <a:ext uri="{FF2B5EF4-FFF2-40B4-BE49-F238E27FC236}">
                <a16:creationId xmlns:a16="http://schemas.microsoft.com/office/drawing/2014/main" id="{1C4550D7-B2BD-4D9F-BC77-7F9C28C25CEF}"/>
              </a:ext>
            </a:extLst>
          </p:cNvPr>
          <p:cNvSpPr txBox="1"/>
          <p:nvPr/>
        </p:nvSpPr>
        <p:spPr>
          <a:xfrm>
            <a:off x="4319379" y="4919637"/>
            <a:ext cx="7183921" cy="1754326"/>
          </a:xfrm>
          <a:prstGeom prst="rect">
            <a:avLst/>
          </a:prstGeom>
          <a:noFill/>
        </p:spPr>
        <p:txBody>
          <a:bodyPr wrap="square" rtlCol="0">
            <a:spAutoFit/>
          </a:bodyPr>
          <a:lstStyle/>
          <a:p>
            <a:r>
              <a:rPr lang="en-US" sz="1800" dirty="0">
                <a:solidFill>
                  <a:schemeClr val="bg1"/>
                </a:solidFill>
              </a:rPr>
              <a:t>Valence shows a steady decrease in count as with respect to its value, this again is an interesting observation for our recommendation system. Most songs in the top charts have a valence from 0-0.5, which illustrates that neutral or negative emotions actually have a higher staying power, while the positive ones are short lived in people’s minds.</a:t>
            </a:r>
          </a:p>
          <a:p>
            <a:endParaRPr lang="en-US" dirty="0">
              <a:solidFill>
                <a:schemeClr val="bg1"/>
              </a:solidFill>
            </a:endParaRPr>
          </a:p>
        </p:txBody>
      </p:sp>
      <p:pic>
        <p:nvPicPr>
          <p:cNvPr id="7" name="Picture 6">
            <a:extLst>
              <a:ext uri="{FF2B5EF4-FFF2-40B4-BE49-F238E27FC236}">
                <a16:creationId xmlns:a16="http://schemas.microsoft.com/office/drawing/2014/main" id="{14E76E1D-612B-4AFD-9BB8-785F322E5F14}"/>
              </a:ext>
            </a:extLst>
          </p:cNvPr>
          <p:cNvPicPr>
            <a:picLocks noChangeAspect="1"/>
          </p:cNvPicPr>
          <p:nvPr/>
        </p:nvPicPr>
        <p:blipFill>
          <a:blip r:embed="rId5"/>
          <a:stretch>
            <a:fillRect/>
          </a:stretch>
        </p:blipFill>
        <p:spPr>
          <a:xfrm>
            <a:off x="344295" y="3292588"/>
            <a:ext cx="3857625" cy="3381375"/>
          </a:xfrm>
          <a:prstGeom prst="rect">
            <a:avLst/>
          </a:prstGeom>
          <a:effectLst>
            <a:outerShdw blurRad="50800" dist="50800" dir="5400000" algn="ctr" rotWithShape="0">
              <a:schemeClr val="accent6">
                <a:lumMod val="50000"/>
              </a:schemeClr>
            </a:outerShdw>
          </a:effectLst>
        </p:spPr>
      </p:pic>
    </p:spTree>
    <p:extLst>
      <p:ext uri="{BB962C8B-B14F-4D97-AF65-F5344CB8AC3E}">
        <p14:creationId xmlns:p14="http://schemas.microsoft.com/office/powerpoint/2010/main" val="1906911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557</TotalTime>
  <Words>1401</Words>
  <Application>Microsoft Office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Spotify- Trend and Sentiment Analysis with Recommendation System</vt:lpstr>
      <vt:lpstr>Motivation and Project Overview</vt:lpstr>
      <vt:lpstr>Motivation and Project Overview</vt:lpstr>
      <vt:lpstr>The Spotify Dataset- Extraction/Preparation</vt:lpstr>
      <vt:lpstr>The Spotify Dataset- Extraction/Preparation</vt:lpstr>
      <vt:lpstr>PowerPoint Presentation</vt:lpstr>
      <vt:lpstr>Data Description and Techniques Used</vt:lpstr>
      <vt:lpstr>EDA- Categorical Variables</vt:lpstr>
      <vt:lpstr>EDA- Numerical Variables</vt:lpstr>
      <vt:lpstr>PowerPoint Presentation</vt:lpstr>
      <vt:lpstr>Checking the variables for Skew and observing new values after power transformation</vt:lpstr>
      <vt:lpstr>Checking for Multicollinearity</vt:lpstr>
      <vt:lpstr>PowerPoint Presentation</vt:lpstr>
      <vt:lpstr>PowerPoint Presentation</vt:lpstr>
      <vt:lpstr>Model Building- Popularity Prediction (Supervised Learning)</vt:lpstr>
      <vt:lpstr>Important Features</vt:lpstr>
      <vt:lpstr>Clustering Using K-Means  (Unsupervised Learning)</vt:lpstr>
      <vt:lpstr>C</vt:lpstr>
      <vt:lpstr>PowerPoint Presentation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Trend and Sentiment Analysis with Recommendation System</dc:title>
  <dc:creator>Kumar, Dikshit</dc:creator>
  <cp:lastModifiedBy>Karthick Sharan</cp:lastModifiedBy>
  <cp:revision>6</cp:revision>
  <dcterms:created xsi:type="dcterms:W3CDTF">2022-11-27T21:53:16Z</dcterms:created>
  <dcterms:modified xsi:type="dcterms:W3CDTF">2022-12-12T20:46:30Z</dcterms:modified>
</cp:coreProperties>
</file>